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5" roundtripDataSignature="AMtx7mhYqMXT+xXKH2wD8blAlkB10KLMI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customschemas.google.com/relationships/presentationmetadata" Target="metadata"/><Relationship Id="rId14" Type="http://schemas.openxmlformats.org/officeDocument/2006/relationships/slide" Target="slides/slide10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1" name="Google Shape;15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dc8e41da1a_1_7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dc8e41da1a_1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dc8e41da1a_1_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dc8e41da1a_1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投影片" showMasterSp="0" type="title">
  <p:cSld name="TITLE">
    <p:bg>
      <p:bgPr>
        <a:blipFill>
          <a:blip r:embed="rId2">
            <a:alphaModFix/>
          </a:blip>
          <a:stretch>
            <a:fillRect/>
          </a:stretch>
        </a:blipFill>
      </p:bgPr>
    </p:bg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10"/>
          <p:cNvSpPr txBox="1"/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Microsoft JhengHe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10"/>
          <p:cNvSpPr txBox="1"/>
          <p:nvPr>
            <p:ph idx="1" type="subTitle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1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1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p1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內容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1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11"/>
          <p:cNvSpPr txBox="1"/>
          <p:nvPr>
            <p:ph idx="1" type="body"/>
          </p:nvPr>
        </p:nvSpPr>
        <p:spPr>
          <a:xfrm>
            <a:off x="628650" y="2326640"/>
            <a:ext cx="3943350" cy="2621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2" name="Google Shape;22;p11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11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11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章節標題" type="secHead">
  <p:cSld name="SECTION_HEADER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2"/>
          <p:cNvSpPr txBox="1"/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6000"/>
              <a:buFont typeface="Microsoft JhengHe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12"/>
          <p:cNvSpPr txBox="1"/>
          <p:nvPr>
            <p:ph idx="1" type="body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8" name="Google Shape;28;p12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12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12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兩個內容" type="twoObj">
  <p:cSld name="TWO_OBJECT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3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13"/>
          <p:cNvSpPr txBox="1"/>
          <p:nvPr>
            <p:ph idx="1" type="body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4" name="Google Shape;34;p13"/>
          <p:cNvSpPr txBox="1"/>
          <p:nvPr>
            <p:ph idx="2" type="body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5" name="Google Shape;35;p13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3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3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比較" type="twoTxTwoObj">
  <p:cSld name="TWO_OBJECTS_WITH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4"/>
          <p:cNvSpPr txBox="1"/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4"/>
          <p:cNvSpPr txBox="1"/>
          <p:nvPr>
            <p:ph idx="1" type="body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14"/>
          <p:cNvSpPr txBox="1"/>
          <p:nvPr>
            <p:ph idx="2" type="body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4"/>
          <p:cNvSpPr txBox="1"/>
          <p:nvPr>
            <p:ph idx="3" type="body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14"/>
          <p:cNvSpPr txBox="1"/>
          <p:nvPr>
            <p:ph idx="4" type="body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14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4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4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只有標題" type="titleOnly">
  <p:cSld name="TITLE_ONLY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5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5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5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5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空白" type="blank">
  <p:cSld name="BLANK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6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6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6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輔助字幕的內容" type="objTx">
  <p:cSld name="OBJECT_WITH_CAPTION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7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Microsoft JhengHe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7"/>
          <p:cNvSpPr txBox="1"/>
          <p:nvPr>
            <p:ph idx="1" type="body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9" name="Google Shape;59;p17"/>
          <p:cNvSpPr txBox="1"/>
          <p:nvPr>
            <p:ph idx="2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0" name="Google Shape;60;p17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7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7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含輔助字幕的圖片" type="picTx">
  <p:cSld name="PICTURE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8"/>
          <p:cNvSpPr txBox="1"/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3200"/>
              <a:buFont typeface="Microsoft JhengHe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8"/>
          <p:cNvSpPr/>
          <p:nvPr>
            <p:ph idx="2" type="pic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18"/>
          <p:cNvSpPr txBox="1"/>
          <p:nvPr>
            <p:ph idx="1" type="body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7" name="Google Shape;67;p18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8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18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標題及直排文字" type="vertTx">
  <p:cSld name="VERTICAL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9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9"/>
          <p:cNvSpPr txBox="1"/>
          <p:nvPr>
            <p:ph idx="1" type="body"/>
          </p:nvPr>
        </p:nvSpPr>
        <p:spPr>
          <a:xfrm rot="5400000">
            <a:off x="1289685" y="1665605"/>
            <a:ext cx="2621280" cy="39433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3" name="Google Shape;73;p1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1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直排標題及文字" type="vertTitleAndTx">
  <p:cSld name="VERTICAL_TITLE_AND_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0"/>
          <p:cNvSpPr txBox="1"/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20"/>
          <p:cNvSpPr txBox="1"/>
          <p:nvPr>
            <p:ph idx="1" type="body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9" name="Google Shape;79;p20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20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20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9.xml"/><Relationship Id="rId10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0.xml"/><Relationship Id="rId1" Type="http://schemas.openxmlformats.org/officeDocument/2006/relationships/image" Target="../media/image13.png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9" Type="http://schemas.openxmlformats.org/officeDocument/2006/relationships/slideLayout" Target="../slideLayouts/slideLayout7.xml"/><Relationship Id="rId14" Type="http://schemas.openxmlformats.org/officeDocument/2006/relationships/theme" Target="../theme/theme1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Microsoft JhengHei"/>
              <a:buNone/>
              <a:defRPr b="1" i="0" sz="4400" u="none" cap="none" strike="noStrike">
                <a:solidFill>
                  <a:srgbClr val="FF0000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9"/>
          <p:cNvSpPr txBox="1"/>
          <p:nvPr>
            <p:ph idx="1" type="body"/>
          </p:nvPr>
        </p:nvSpPr>
        <p:spPr>
          <a:xfrm>
            <a:off x="628650" y="2326640"/>
            <a:ext cx="3943350" cy="2621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83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Arial"/>
              <a:buChar char="•"/>
              <a:defRPr b="0" i="0" sz="22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9"/>
          <p:cNvSpPr txBox="1"/>
          <p:nvPr>
            <p:ph idx="10" type="dt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9"/>
          <p:cNvSpPr txBox="1"/>
          <p:nvPr>
            <p:ph idx="11" type="ftr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9"/>
          <p:cNvSpPr txBox="1"/>
          <p:nvPr>
            <p:ph idx="12" type="sldNum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  <p:pic>
        <p:nvPicPr>
          <p:cNvPr id="11" name="Google Shape;11;p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92418" y="169862"/>
            <a:ext cx="457872" cy="855979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9"/>
          <p:cNvSpPr txBox="1"/>
          <p:nvPr/>
        </p:nvSpPr>
        <p:spPr>
          <a:xfrm>
            <a:off x="843280" y="335280"/>
            <a:ext cx="2769496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zh-TW" sz="1800" u="none" cap="none" strike="noStrike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超酷的臺灣特有動物</a:t>
            </a:r>
            <a:endParaRPr sz="18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Relationship Id="rId4" Type="http://schemas.openxmlformats.org/officeDocument/2006/relationships/hyperlink" Target="https://5-gu.blogspot.com/2020/03/blog-post_23.html" TargetMode="External"/><Relationship Id="rId5" Type="http://schemas.openxmlformats.org/officeDocument/2006/relationships/hyperlink" Target="https://creativecommons.org/licenses/by-nc/3.0/" TargetMode="External"/><Relationship Id="rId6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4.jpg"/><Relationship Id="rId4" Type="http://schemas.openxmlformats.org/officeDocument/2006/relationships/hyperlink" Target="https://5-gu.blogspot.com/2020/03/blog-post_23.html" TargetMode="External"/><Relationship Id="rId5" Type="http://schemas.openxmlformats.org/officeDocument/2006/relationships/hyperlink" Target="https://creativecommons.org/licenses/by-nc/3.0/" TargetMode="External"/><Relationship Id="rId6" Type="http://schemas.openxmlformats.org/officeDocument/2006/relationships/hyperlink" Target="https://zh.wikipedia.org/wiki/%E8%B1%B9%E8%B2%93" TargetMode="Externa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Relationship Id="rId4" Type="http://schemas.openxmlformats.org/officeDocument/2006/relationships/image" Target="../media/image12.jpg"/><Relationship Id="rId5" Type="http://schemas.openxmlformats.org/officeDocument/2006/relationships/hyperlink" Target="https://en.wikipedia.org/wiki/Taiwan_blue_magpie" TargetMode="External"/><Relationship Id="rId6" Type="http://schemas.openxmlformats.org/officeDocument/2006/relationships/hyperlink" Target="https://creativecommons.org/licenses/by-sa/3.0/" TargetMode="External"/><Relationship Id="rId7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hyperlink" Target="https://zh.wikipedia.org/wiki/%E5%8F%B0%E7%81%A3%E8%97%8D%E9%B5%B2" TargetMode="External"/><Relationship Id="rId5" Type="http://schemas.openxmlformats.org/officeDocument/2006/relationships/image" Target="../media/image12.jpg"/><Relationship Id="rId6" Type="http://schemas.openxmlformats.org/officeDocument/2006/relationships/hyperlink" Target="https://en.wikipedia.org/wiki/Taiwan_blue_magpie" TargetMode="External"/><Relationship Id="rId7" Type="http://schemas.openxmlformats.org/officeDocument/2006/relationships/hyperlink" Target="https://creativecommons.org/licenses/by-sa/3.0/" TargetMode="Externa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11.jpg"/><Relationship Id="rId5" Type="http://schemas.openxmlformats.org/officeDocument/2006/relationships/hyperlink" Target="https://brilliant076.blogspot.com/2013/09/blog-post.html" TargetMode="External"/><Relationship Id="rId6" Type="http://schemas.openxmlformats.org/officeDocument/2006/relationships/hyperlink" Target="https://creativecommons.org/licenses/by-nc-nd/3.0/" TargetMode="External"/><Relationship Id="rId7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png"/><Relationship Id="rId4" Type="http://schemas.openxmlformats.org/officeDocument/2006/relationships/hyperlink" Target="https://zh.wikipedia.org/wiki/%E6%AB%BB%E8%8A%B1%E9%89%A4%E5%90%BB%E9%AE%AD" TargetMode="External"/><Relationship Id="rId5" Type="http://schemas.openxmlformats.org/officeDocument/2006/relationships/image" Target="../media/image11.jpg"/><Relationship Id="rId6" Type="http://schemas.openxmlformats.org/officeDocument/2006/relationships/hyperlink" Target="https://brilliant076.blogspot.com/2013/09/blog-post.html" TargetMode="External"/><Relationship Id="rId7" Type="http://schemas.openxmlformats.org/officeDocument/2006/relationships/hyperlink" Target="https://creativecommons.org/licenses/by-nc-nd/3.0/" TargetMode="Externa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"/>
          <p:cNvSpPr txBox="1"/>
          <p:nvPr>
            <p:ph idx="1" type="subTitle"/>
          </p:nvPr>
        </p:nvSpPr>
        <p:spPr>
          <a:xfrm>
            <a:off x="3590522" y="2963029"/>
            <a:ext cx="3647440" cy="48228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zh-TW"/>
              <a:t>石虎 台灣藍鵲 櫻花鉤吻鮭</a:t>
            </a:r>
            <a:endParaRPr/>
          </a:p>
        </p:txBody>
      </p:sp>
      <p:pic>
        <p:nvPicPr>
          <p:cNvPr id="87" name="Google Shape;87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9872" y="144217"/>
            <a:ext cx="847002" cy="158344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8" name="Google Shape;88;p1"/>
          <p:cNvGrpSpPr/>
          <p:nvPr/>
        </p:nvGrpSpPr>
        <p:grpSpPr>
          <a:xfrm>
            <a:off x="2527810" y="1768428"/>
            <a:ext cx="6206024" cy="669585"/>
            <a:chOff x="2527810" y="1768428"/>
            <a:chExt cx="6206024" cy="669585"/>
          </a:xfrm>
        </p:grpSpPr>
        <p:sp>
          <p:nvSpPr>
            <p:cNvPr id="89" name="Google Shape;89;p1"/>
            <p:cNvSpPr/>
            <p:nvPr/>
          </p:nvSpPr>
          <p:spPr>
            <a:xfrm>
              <a:off x="2527810" y="1768429"/>
              <a:ext cx="694200" cy="661200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超</a:t>
              </a:r>
              <a:endParaRPr/>
            </a:p>
          </p:txBody>
        </p:sp>
        <p:sp>
          <p:nvSpPr>
            <p:cNvPr id="90" name="Google Shape;90;p1"/>
            <p:cNvSpPr/>
            <p:nvPr/>
          </p:nvSpPr>
          <p:spPr>
            <a:xfrm>
              <a:off x="3222034" y="1768429"/>
              <a:ext cx="694210" cy="661127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酷</a:t>
              </a:r>
              <a:endParaRPr/>
            </a:p>
          </p:txBody>
        </p:sp>
        <p:sp>
          <p:nvSpPr>
            <p:cNvPr id="91" name="Google Shape;91;p1"/>
            <p:cNvSpPr/>
            <p:nvPr/>
          </p:nvSpPr>
          <p:spPr>
            <a:xfrm>
              <a:off x="3930108" y="1768429"/>
              <a:ext cx="638773" cy="661127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的</a:t>
              </a:r>
              <a:endParaRPr/>
            </a:p>
          </p:txBody>
        </p:sp>
        <p:sp>
          <p:nvSpPr>
            <p:cNvPr id="92" name="Google Shape;92;p1"/>
            <p:cNvSpPr/>
            <p:nvPr/>
          </p:nvSpPr>
          <p:spPr>
            <a:xfrm>
              <a:off x="4582745" y="1768428"/>
              <a:ext cx="694211" cy="661128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臺</a:t>
              </a:r>
              <a:endParaRPr/>
            </a:p>
          </p:txBody>
        </p:sp>
        <p:sp>
          <p:nvSpPr>
            <p:cNvPr id="93" name="Google Shape;93;p1"/>
            <p:cNvSpPr/>
            <p:nvPr/>
          </p:nvSpPr>
          <p:spPr>
            <a:xfrm>
              <a:off x="5290820" y="1768429"/>
              <a:ext cx="694210" cy="661127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灣</a:t>
              </a:r>
              <a:endParaRPr/>
            </a:p>
          </p:txBody>
        </p:sp>
        <p:sp>
          <p:nvSpPr>
            <p:cNvPr id="94" name="Google Shape;94;p1"/>
            <p:cNvSpPr/>
            <p:nvPr/>
          </p:nvSpPr>
          <p:spPr>
            <a:xfrm>
              <a:off x="5998894" y="1768428"/>
              <a:ext cx="694211" cy="661128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特</a:t>
              </a:r>
              <a:endParaRPr/>
            </a:p>
          </p:txBody>
        </p:sp>
        <p:sp>
          <p:nvSpPr>
            <p:cNvPr id="95" name="Google Shape;95;p1"/>
            <p:cNvSpPr/>
            <p:nvPr/>
          </p:nvSpPr>
          <p:spPr>
            <a:xfrm>
              <a:off x="6706969" y="1776885"/>
              <a:ext cx="652463" cy="661128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有</a:t>
              </a:r>
              <a:endParaRPr/>
            </a:p>
          </p:txBody>
        </p:sp>
        <p:sp>
          <p:nvSpPr>
            <p:cNvPr id="96" name="Google Shape;96;p1"/>
            <p:cNvSpPr/>
            <p:nvPr/>
          </p:nvSpPr>
          <p:spPr>
            <a:xfrm>
              <a:off x="7373296" y="1793799"/>
              <a:ext cx="694211" cy="644214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動</a:t>
              </a:r>
              <a:endParaRPr/>
            </a:p>
          </p:txBody>
        </p:sp>
        <p:sp>
          <p:nvSpPr>
            <p:cNvPr id="97" name="Google Shape;97;p1"/>
            <p:cNvSpPr/>
            <p:nvPr/>
          </p:nvSpPr>
          <p:spPr>
            <a:xfrm>
              <a:off x="8081371" y="1768429"/>
              <a:ext cx="652463" cy="661127"/>
            </a:xfrm>
            <a:prstGeom prst="teardrop">
              <a:avLst>
                <a:gd fmla="val 100000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 cap="flat" cmpd="sng" w="38100">
              <a:solidFill>
                <a:schemeClr val="lt1"/>
              </a:solidFill>
              <a:prstDash val="solid"/>
              <a:round/>
              <a:headEnd len="sm" w="sm" type="none"/>
              <a:tailEnd len="sm" w="sm" type="none"/>
            </a:ln>
            <a:effectLst>
              <a:outerShdw blurRad="57150" rotWithShape="0" algn="ctr" dir="5400000" dist="19050">
                <a:srgbClr val="000000">
                  <a:alpha val="62745"/>
                </a:srgbClr>
              </a:outerShdw>
            </a:effectLst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lnSpc>
                  <a:spcPct val="9166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zh-TW" sz="4800">
                  <a:solidFill>
                    <a:schemeClr val="dk1"/>
                  </a:solidFill>
                  <a:latin typeface="Arial"/>
                  <a:ea typeface="Arial"/>
                  <a:cs typeface="Arial"/>
                  <a:sym typeface="Arial"/>
                </a:rPr>
                <a:t>物</a:t>
              </a:r>
              <a:endParaRPr sz="4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8" name="Google Shape;98;p1"/>
          <p:cNvSpPr txBox="1"/>
          <p:nvPr/>
        </p:nvSpPr>
        <p:spPr>
          <a:xfrm>
            <a:off x="5269117" y="5585988"/>
            <a:ext cx="156966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作者：張朕瑝</a:t>
            </a:r>
            <a:endParaRPr/>
          </a:p>
        </p:txBody>
      </p:sp>
      <p:pic>
        <p:nvPicPr>
          <p:cNvPr id="99" name="Google Shape;99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 flipH="1">
            <a:off x="1583044" y="3935737"/>
            <a:ext cx="1495134" cy="20195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1566249" y="3829615"/>
            <a:ext cx="1539089" cy="2340981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/>
          <p:nvPr/>
        </p:nvSpPr>
        <p:spPr>
          <a:xfrm>
            <a:off x="2996697" y="923454"/>
            <a:ext cx="4327557" cy="3087231"/>
          </a:xfrm>
          <a:prstGeom prst="wedgeEllipseCallout">
            <a:avLst>
              <a:gd fmla="val -20833" name="adj1"/>
              <a:gd fmla="val 62500" name="adj2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3215437" y="2070410"/>
            <a:ext cx="410881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大家好，我是五年十二班張朕瑝，今天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我要介紹的是超酷的臺灣特有動物！</a:t>
            </a:r>
            <a:endParaRPr/>
          </a:p>
        </p:txBody>
      </p:sp>
    </p:spTree>
  </p:cSld>
  <p:clrMapOvr>
    <a:masterClrMapping/>
  </p:clrMapOvr>
  <p:transition spd="med"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3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4400"/>
              <a:buFont typeface="Microsoft JhengHei"/>
              <a:buNone/>
            </a:pPr>
            <a:r>
              <a:rPr lang="zh-TW">
                <a:solidFill>
                  <a:srgbClr val="C55A11"/>
                </a:solidFill>
              </a:rPr>
              <a:t>石虎</a:t>
            </a:r>
            <a:endParaRPr/>
          </a:p>
        </p:txBody>
      </p:sp>
      <p:pic>
        <p:nvPicPr>
          <p:cNvPr id="112" name="Google Shape;112;p3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19536" y="2435917"/>
            <a:ext cx="3674324" cy="2620963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3"/>
          <p:cNvSpPr txBox="1"/>
          <p:nvPr/>
        </p:nvSpPr>
        <p:spPr>
          <a:xfrm>
            <a:off x="2519536" y="5056880"/>
            <a:ext cx="3674324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此相片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(作者: 未知的作者) 已透過 </a:t>
            </a: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CC BY-NC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授權</a:t>
            </a:r>
            <a:endParaRPr/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 flipH="1">
            <a:off x="561199" y="3947865"/>
            <a:ext cx="1539089" cy="23409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med">
        <p14:flip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 txBox="1"/>
          <p:nvPr>
            <p:ph type="title"/>
          </p:nvPr>
        </p:nvSpPr>
        <p:spPr>
          <a:xfrm>
            <a:off x="628650" y="873127"/>
            <a:ext cx="7012475" cy="892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55A11"/>
              </a:buClr>
              <a:buSzPts val="4400"/>
              <a:buFont typeface="Microsoft JhengHei"/>
              <a:buNone/>
            </a:pPr>
            <a:r>
              <a:rPr lang="zh-TW">
                <a:solidFill>
                  <a:srgbClr val="C55A11"/>
                </a:solidFill>
              </a:rPr>
              <a:t>石虎</a:t>
            </a:r>
            <a:endParaRPr/>
          </a:p>
        </p:txBody>
      </p:sp>
      <p:sp>
        <p:nvSpPr>
          <p:cNvPr id="120" name="Google Shape;120;p4"/>
          <p:cNvSpPr txBox="1"/>
          <p:nvPr>
            <p:ph idx="1" type="body"/>
          </p:nvPr>
        </p:nvSpPr>
        <p:spPr>
          <a:xfrm>
            <a:off x="520009" y="1765427"/>
            <a:ext cx="4857750" cy="2621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ts val="2800"/>
              <a:buChar char="•"/>
            </a:pPr>
            <a:r>
              <a:rPr b="1" lang="zh-TW" sz="2800">
                <a:solidFill>
                  <a:srgbClr val="2F5496"/>
                </a:solidFill>
              </a:rPr>
              <a:t>石虎的體型與家貓大致相仿</a:t>
            </a:r>
            <a:endParaRPr b="1" sz="2800">
              <a:solidFill>
                <a:srgbClr val="2F5496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50"/>
              </a:buClr>
              <a:buSzPts val="2800"/>
              <a:buChar char="•"/>
            </a:pPr>
            <a:r>
              <a:rPr b="1" lang="zh-TW" sz="2800">
                <a:solidFill>
                  <a:srgbClr val="00B050"/>
                </a:solidFill>
              </a:rPr>
              <a:t>石虎的毛皮也有很多種顏色</a:t>
            </a:r>
            <a:endParaRPr b="1" sz="2800">
              <a:solidFill>
                <a:srgbClr val="00B05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B0F0"/>
              </a:buClr>
              <a:buSzPts val="2800"/>
              <a:buChar char="•"/>
            </a:pPr>
            <a:r>
              <a:rPr b="1" lang="zh-TW" sz="2800">
                <a:solidFill>
                  <a:srgbClr val="00B0F0"/>
                </a:solidFill>
              </a:rPr>
              <a:t>石虎乃肉食性夜行動物</a:t>
            </a:r>
            <a:endParaRPr b="1" sz="2800">
              <a:solidFill>
                <a:srgbClr val="00B0F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800"/>
              <a:buChar char="•"/>
            </a:pPr>
            <a:r>
              <a:rPr b="1" lang="zh-TW" sz="2800">
                <a:solidFill>
                  <a:srgbClr val="0070C0"/>
                </a:solidFill>
              </a:rPr>
              <a:t>石虎的妊娠期為65-70天，每胎2-4個後代</a:t>
            </a:r>
            <a:endParaRPr b="1" sz="2800">
              <a:solidFill>
                <a:srgbClr val="0070C0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2F5496"/>
              </a:buClr>
              <a:buSzPts val="2800"/>
              <a:buChar char="•"/>
            </a:pPr>
            <a:r>
              <a:rPr b="1" lang="zh-TW" sz="2800">
                <a:solidFill>
                  <a:srgbClr val="2F5496"/>
                </a:solidFill>
              </a:rPr>
              <a:t>生長於海拔高度0公尺至3240公尺</a:t>
            </a:r>
            <a:endParaRPr sz="2800"/>
          </a:p>
        </p:txBody>
      </p:sp>
      <p:pic>
        <p:nvPicPr>
          <p:cNvPr id="121" name="Google Shape;121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32413" y="1856502"/>
            <a:ext cx="3636931" cy="3236072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4"/>
          <p:cNvSpPr txBox="1"/>
          <p:nvPr/>
        </p:nvSpPr>
        <p:spPr>
          <a:xfrm>
            <a:off x="6047222" y="5800207"/>
            <a:ext cx="2207315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此相片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(作者: 未知的作者) 已透過 </a:t>
            </a: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CC BY-NC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授權</a:t>
            </a:r>
            <a:endParaRPr/>
          </a:p>
        </p:txBody>
      </p:sp>
      <p:sp>
        <p:nvSpPr>
          <p:cNvPr id="123" name="Google Shape;123;p4"/>
          <p:cNvSpPr txBox="1"/>
          <p:nvPr/>
        </p:nvSpPr>
        <p:spPr>
          <a:xfrm>
            <a:off x="943784" y="6287234"/>
            <a:ext cx="228830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維基百科：豹貓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ts val="4400"/>
              <a:buFont typeface="Microsoft JhengHei"/>
              <a:buNone/>
            </a:pPr>
            <a:r>
              <a:rPr lang="zh-TW">
                <a:solidFill>
                  <a:srgbClr val="2F5496"/>
                </a:solidFill>
              </a:rPr>
              <a:t>台灣藍鵲</a:t>
            </a:r>
            <a:endParaRPr/>
          </a:p>
        </p:txBody>
      </p:sp>
      <p:pic>
        <p:nvPicPr>
          <p:cNvPr id="129" name="Google Shape;129;p5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299891" y="2317750"/>
            <a:ext cx="3931444" cy="2620963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5"/>
          <p:cNvSpPr txBox="1"/>
          <p:nvPr/>
        </p:nvSpPr>
        <p:spPr>
          <a:xfrm>
            <a:off x="2299891" y="4938713"/>
            <a:ext cx="3931444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此相片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(作者: 未知的作者) 已透過 </a:t>
            </a: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CC BY-SA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授權</a:t>
            </a:r>
            <a:endParaRPr/>
          </a:p>
        </p:txBody>
      </p:sp>
      <p:pic>
        <p:nvPicPr>
          <p:cNvPr id="131" name="Google Shape;131;p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flipH="1">
            <a:off x="373999" y="4095665"/>
            <a:ext cx="1539089" cy="23409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med">
        <p14:prism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6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F5496"/>
              </a:buClr>
              <a:buSzPts val="4400"/>
              <a:buFont typeface="Microsoft JhengHei"/>
              <a:buNone/>
            </a:pPr>
            <a:r>
              <a:rPr lang="zh-TW">
                <a:solidFill>
                  <a:srgbClr val="2F5496"/>
                </a:solidFill>
              </a:rPr>
              <a:t>台灣藍鵲</a:t>
            </a:r>
            <a:endParaRPr/>
          </a:p>
        </p:txBody>
      </p:sp>
      <p:sp>
        <p:nvSpPr>
          <p:cNvPr id="137" name="Google Shape;137;p6"/>
          <p:cNvSpPr txBox="1"/>
          <p:nvPr>
            <p:ph idx="1" type="body"/>
          </p:nvPr>
        </p:nvSpPr>
        <p:spPr>
          <a:xfrm>
            <a:off x="204325" y="1822975"/>
            <a:ext cx="4811100" cy="3337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2200"/>
              <a:buFont typeface="Calibri"/>
              <a:buAutoNum type="arabicPeriod"/>
            </a:pPr>
            <a:r>
              <a:rPr b="1" lang="zh-TW">
                <a:solidFill>
                  <a:srgbClr val="0070C0"/>
                </a:solidFill>
              </a:rPr>
              <a:t>臺灣藍鵲為臺灣特有種鳥類</a:t>
            </a:r>
            <a:endParaRPr b="1">
              <a:solidFill>
                <a:srgbClr val="0070C0"/>
              </a:solidFill>
            </a:endParaRPr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200"/>
              <a:buFont typeface="Calibri"/>
              <a:buAutoNum type="arabicPeriod"/>
            </a:pPr>
            <a:r>
              <a:rPr b="1" lang="zh-TW">
                <a:solidFill>
                  <a:srgbClr val="0070C0"/>
                </a:solidFill>
              </a:rPr>
              <a:t>臺灣藍鵲主要分布在中、低海拔闊葉林裡</a:t>
            </a:r>
            <a:endParaRPr b="1">
              <a:solidFill>
                <a:srgbClr val="0070C0"/>
              </a:solidFill>
            </a:endParaRPr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200"/>
              <a:buFont typeface="Calibri"/>
              <a:buAutoNum type="arabicPeriod"/>
            </a:pPr>
            <a:r>
              <a:rPr b="1" lang="zh-TW">
                <a:solidFill>
                  <a:srgbClr val="0070C0"/>
                </a:solidFill>
              </a:rPr>
              <a:t>有非常明顯的保護領域傾向，以及伴隨而來的驅趕行為（在繁殖季時特別明顯）。</a:t>
            </a:r>
            <a:endParaRPr b="1">
              <a:solidFill>
                <a:srgbClr val="0070C0"/>
              </a:solidFill>
            </a:endParaRPr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200"/>
              <a:buFont typeface="Calibri"/>
              <a:buAutoNum type="arabicPeriod"/>
            </a:pPr>
            <a:r>
              <a:rPr b="1" lang="zh-TW">
                <a:solidFill>
                  <a:srgbClr val="0070C0"/>
                </a:solidFill>
              </a:rPr>
              <a:t>牠們的繁殖季約在每年3月至7月，每年約生育二次</a:t>
            </a:r>
            <a:endParaRPr b="1">
              <a:solidFill>
                <a:srgbClr val="0070C0"/>
              </a:solidFill>
            </a:endParaRPr>
          </a:p>
          <a:p>
            <a:pPr indent="-457200" lvl="0" marL="4572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200"/>
              <a:buFont typeface="Calibri"/>
              <a:buAutoNum type="arabicPeriod"/>
            </a:pPr>
            <a:r>
              <a:rPr b="1" lang="zh-TW">
                <a:solidFill>
                  <a:srgbClr val="0070C0"/>
                </a:solidFill>
              </a:rPr>
              <a:t>中華民國行政院農業委員會則將之列為保育類動物。</a:t>
            </a:r>
            <a:endParaRPr/>
          </a:p>
        </p:txBody>
      </p:sp>
      <p:sp>
        <p:nvSpPr>
          <p:cNvPr id="138" name="Google Shape;138;p6"/>
          <p:cNvSpPr txBox="1"/>
          <p:nvPr/>
        </p:nvSpPr>
        <p:spPr>
          <a:xfrm>
            <a:off x="792733" y="5367401"/>
            <a:ext cx="2262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維基百科：台灣藍鵲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9" name="Google Shape;139;p6"/>
          <p:cNvPicPr preferRelativeResize="0"/>
          <p:nvPr>
            <p:ph idx="1" type="body"/>
          </p:nvPr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920916" y="2278350"/>
            <a:ext cx="3931500" cy="2621100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6"/>
          <p:cNvSpPr txBox="1"/>
          <p:nvPr/>
        </p:nvSpPr>
        <p:spPr>
          <a:xfrm>
            <a:off x="5386675" y="4979100"/>
            <a:ext cx="3000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此相片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(作者: 未知的作者) 已透過 </a:t>
            </a: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CC BY-SA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授權</a:t>
            </a:r>
            <a:endParaRPr/>
          </a:p>
        </p:txBody>
      </p:sp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7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Microsoft JhengHei"/>
              <a:buNone/>
            </a:pPr>
            <a:r>
              <a:rPr lang="zh-TW">
                <a:solidFill>
                  <a:srgbClr val="E69BE6"/>
                </a:solidFill>
              </a:rPr>
              <a:t>櫻花鉤吻鮭</a:t>
            </a:r>
            <a:endParaRPr>
              <a:solidFill>
                <a:srgbClr val="E69BE6"/>
              </a:solidFill>
            </a:endParaRPr>
          </a:p>
        </p:txBody>
      </p:sp>
      <p:pic>
        <p:nvPicPr>
          <p:cNvPr id="146" name="Google Shape;146;p7"/>
          <p:cNvPicPr preferRelativeResize="0"/>
          <p:nvPr>
            <p:ph idx="1" type="body"/>
          </p:nvPr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503488" y="2500318"/>
            <a:ext cx="3943350" cy="2617777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7"/>
          <p:cNvSpPr txBox="1"/>
          <p:nvPr/>
        </p:nvSpPr>
        <p:spPr>
          <a:xfrm>
            <a:off x="2503488" y="5118095"/>
            <a:ext cx="3943350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此相片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(作者: 未知的作者) 已透過 </a:t>
            </a: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CC BY-NC-ND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授權</a:t>
            </a:r>
            <a:endParaRPr/>
          </a:p>
        </p:txBody>
      </p:sp>
      <p:pic>
        <p:nvPicPr>
          <p:cNvPr id="148" name="Google Shape;148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 flipH="1">
            <a:off x="502074" y="3908440"/>
            <a:ext cx="1539089" cy="23409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med">
        <p14:prism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8"/>
          <p:cNvSpPr txBox="1"/>
          <p:nvPr>
            <p:ph type="title"/>
          </p:nvPr>
        </p:nvSpPr>
        <p:spPr>
          <a:xfrm>
            <a:off x="628650" y="873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4400"/>
              <a:buFont typeface="Microsoft JhengHei"/>
              <a:buNone/>
            </a:pPr>
            <a:r>
              <a:rPr lang="zh-TW">
                <a:solidFill>
                  <a:srgbClr val="E69BE6"/>
                </a:solidFill>
              </a:rPr>
              <a:t>櫻花鉤吻鮭</a:t>
            </a:r>
            <a:endParaRPr>
              <a:solidFill>
                <a:srgbClr val="E69BE6"/>
              </a:solidFill>
            </a:endParaRPr>
          </a:p>
        </p:txBody>
      </p:sp>
      <p:sp>
        <p:nvSpPr>
          <p:cNvPr id="154" name="Google Shape;154;p8"/>
          <p:cNvSpPr txBox="1"/>
          <p:nvPr>
            <p:ph idx="1" type="body"/>
          </p:nvPr>
        </p:nvSpPr>
        <p:spPr>
          <a:xfrm>
            <a:off x="628641" y="2198689"/>
            <a:ext cx="4875900" cy="351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E69BE6"/>
              </a:buClr>
              <a:buSzPts val="2200"/>
              <a:buChar char="•"/>
            </a:pPr>
            <a:r>
              <a:rPr b="1" lang="zh-TW">
                <a:solidFill>
                  <a:srgbClr val="E69BE6"/>
                </a:solidFill>
              </a:rPr>
              <a:t>櫻花鉤吻鮭</a:t>
            </a:r>
            <a:endParaRPr b="1">
              <a:solidFill>
                <a:srgbClr val="E69BE6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69BE6"/>
              </a:buClr>
              <a:buSzPts val="2200"/>
              <a:buChar char="•"/>
            </a:pPr>
            <a:r>
              <a:rPr b="1" lang="zh-TW">
                <a:solidFill>
                  <a:srgbClr val="E69BE6"/>
                </a:solidFill>
              </a:rPr>
              <a:t>是位於亞熱帶的台灣內唯一一種冷水性淡水魚，也是只產於台灣的特有櫻鱒亞種。</a:t>
            </a:r>
            <a:endParaRPr b="1">
              <a:solidFill>
                <a:srgbClr val="E69BE6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69BE6"/>
              </a:buClr>
              <a:buSzPts val="2200"/>
              <a:buChar char="•"/>
            </a:pPr>
            <a:r>
              <a:rPr b="1" lang="zh-TW">
                <a:solidFill>
                  <a:srgbClr val="E69BE6"/>
                </a:solidFill>
              </a:rPr>
              <a:t>由於櫻花鉤吻鮭相當稀有且瀕臨絕種，加上它的生活習性迥異於其他魚類，遂得「國寶魚」之美譽。</a:t>
            </a:r>
            <a:endParaRPr b="1">
              <a:solidFill>
                <a:srgbClr val="E69BE6"/>
              </a:solidFill>
            </a:endParaRPr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E69BE6"/>
              </a:buClr>
              <a:buSzPts val="2200"/>
              <a:buChar char="•"/>
            </a:pPr>
            <a:r>
              <a:rPr b="1" lang="zh-TW">
                <a:solidFill>
                  <a:srgbClr val="E69BE6"/>
                </a:solidFill>
              </a:rPr>
              <a:t>中華民國中央銀行所發行的新臺幣2000元鈔票，背面印有櫻花鉤吻鮭。</a:t>
            </a:r>
            <a:endParaRPr>
              <a:solidFill>
                <a:srgbClr val="E69BE6"/>
              </a:solidFill>
            </a:endParaRPr>
          </a:p>
        </p:txBody>
      </p:sp>
      <p:sp>
        <p:nvSpPr>
          <p:cNvPr id="155" name="Google Shape;155;p8"/>
          <p:cNvSpPr txBox="1"/>
          <p:nvPr/>
        </p:nvSpPr>
        <p:spPr>
          <a:xfrm>
            <a:off x="2489703" y="5966234"/>
            <a:ext cx="2492990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維基百科：櫻花鉤吻鮭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6" name="Google Shape;156;p8"/>
          <p:cNvPicPr preferRelativeResize="0"/>
          <p:nvPr>
            <p:ph idx="1" type="body"/>
          </p:nvPr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504550" y="2244125"/>
            <a:ext cx="3382200" cy="2919000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8"/>
          <p:cNvSpPr txBox="1"/>
          <p:nvPr/>
        </p:nvSpPr>
        <p:spPr>
          <a:xfrm>
            <a:off x="5695650" y="5320875"/>
            <a:ext cx="3000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6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此相片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(作者: 未知的作者) 已透過 </a:t>
            </a:r>
            <a:r>
              <a:rPr lang="zh-TW" sz="9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  <a:hlinkClick r:id="rId7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CC BY-NC-ND</a:t>
            </a:r>
            <a:r>
              <a:rPr lang="zh-TW"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授權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g2dc8e41da1a_1_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 flipH="1">
            <a:off x="1566249" y="3829615"/>
            <a:ext cx="1539089" cy="2340982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g2dc8e41da1a_1_7"/>
          <p:cNvSpPr/>
          <p:nvPr/>
        </p:nvSpPr>
        <p:spPr>
          <a:xfrm>
            <a:off x="2366072" y="953004"/>
            <a:ext cx="4327500" cy="3087300"/>
          </a:xfrm>
          <a:prstGeom prst="wedgeEllipseCallout">
            <a:avLst>
              <a:gd fmla="val -20833" name="adj1"/>
              <a:gd fmla="val 62500" name="adj2"/>
            </a:avLst>
          </a:prstGeom>
          <a:solidFill>
            <a:schemeClr val="lt1"/>
          </a:solidFill>
          <a:ln cap="flat" cmpd="sng" w="12700">
            <a:solidFill>
              <a:schemeClr val="accent6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g2dc8e41da1a_1_7"/>
          <p:cNvSpPr txBox="1"/>
          <p:nvPr/>
        </p:nvSpPr>
        <p:spPr>
          <a:xfrm>
            <a:off x="2956025" y="1822925"/>
            <a:ext cx="2936400" cy="923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TW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我的介紹到此結束，</a:t>
            </a:r>
            <a:endParaRPr sz="24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zh-TW" sz="2400">
                <a:solidFill>
                  <a:schemeClr val="dk1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謝謝大家!</a:t>
            </a:r>
            <a:endParaRPr sz="2400">
              <a:solidFill>
                <a:schemeClr val="dk1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</p:spTree>
  </p:cSld>
  <p:clrMapOvr>
    <a:masterClrMapping/>
  </p:clrMapOvr>
  <mc:AlternateContent>
    <mc:Choice Requires="p14">
      <p:transition spd="slow" p14:dur="150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dc8e41da1a_1_12"/>
          <p:cNvSpPr/>
          <p:nvPr/>
        </p:nvSpPr>
        <p:spPr>
          <a:xfrm>
            <a:off x="1178886" y="2819012"/>
            <a:ext cx="6175277" cy="1219973"/>
          </a:xfrm>
          <a:prstGeom prst="rect">
            <a:avLst/>
          </a:prstGeom>
        </p:spPr>
        <p:txBody>
          <a:bodyPr>
            <a:prstTxWarp prst="textPlain"/>
          </a:bodyPr>
          <a:lstStyle/>
          <a:p>
            <a:pPr lvl="0" algn="ctr"/>
            <a:r>
              <a:rPr b="0" i="0">
                <a:ln cap="flat" cmpd="sng" w="9525">
                  <a:solidFill>
                    <a:schemeClr val="dk2"/>
                  </a:solidFill>
                  <a:prstDash val="solid"/>
                  <a:round/>
                  <a:headEnd len="sm" w="sm" type="none"/>
                  <a:tailEnd len="sm" w="sm" type="none"/>
                </a:ln>
                <a:solidFill>
                  <a:schemeClr val="lt2"/>
                </a:solidFill>
                <a:latin typeface="Arial"/>
              </a:rPr>
              <a:t>The End</a:t>
            </a:r>
          </a:p>
        </p:txBody>
      </p:sp>
    </p:spTree>
  </p:cSld>
  <p:clrMapOvr>
    <a:masterClrMapping/>
  </p:clrMapOvr>
  <p:transition spd="med">
    <p:fade thruBlk="1"/>
  </p:transition>
</p:sld>
</file>

<file path=ppt/theme/theme1.xml><?xml version="1.0" encoding="utf-8"?>
<a:theme xmlns:a="http://schemas.openxmlformats.org/drawingml/2006/main" xmlns:r="http://schemas.openxmlformats.org/officeDocument/2006/relationships" name="Office 佈景主題">
  <a:themeElements>
    <a:clrScheme name="Office 佈景主題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2023-01-28T08:02:14Z</dcterms:created>
  <dc:creator>user</dc:creator>
</cp:coreProperties>
</file>