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907" r:id="rId1"/>
  </p:sldMasterIdLst>
  <p:handoutMasterIdLst>
    <p:handoutMasterId r:id="rId7"/>
  </p:handoutMasterIdLst>
  <p:sldIdLst>
    <p:sldId id="256" r:id="rId2"/>
    <p:sldId id="261" r:id="rId3"/>
    <p:sldId id="260" r:id="rId4"/>
    <p:sldId id="262" r:id="rId5"/>
    <p:sldId id="263" r:id="rId6"/>
  </p:sldIdLst>
  <p:sldSz cx="12192000" cy="6858000"/>
  <p:notesSz cx="9926638" cy="67976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FD0F851-EC5A-4D38-B0AD-8093EC10F338}" styleName="淺色樣式 1 - 輔色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D03447BB-5D67-496B-8E87-E561075AD55C}" styleName="深色樣式 1 - 輔色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深色樣式 2 - 輔色 5/輔色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660B408-B3CF-4A94-85FC-2B1E0A45F4A2}" styleName="深色樣式 2 - 輔色 1/輔色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深色樣式 2 - 輔色 3/輔色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6" autoAdjust="0"/>
    <p:restoredTop sz="94709" autoAdjust="0"/>
  </p:normalViewPr>
  <p:slideViewPr>
    <p:cSldViewPr snapToGrid="0">
      <p:cViewPr varScale="1">
        <p:scale>
          <a:sx n="61" d="100"/>
          <a:sy n="61" d="100"/>
        </p:scale>
        <p:origin x="62" y="40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5622798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A0D3B9-BBC6-491C-961A-46DB0AA60A37}" type="datetimeFigureOut">
              <a:rPr lang="zh-TW" altLang="en-US" smtClean="0"/>
              <a:t>2020/3/6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5622798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98ACF5-E321-4CBC-963F-653C45DFB41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746571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3/6/2020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197539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44691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3/6/2020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5881123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478099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279102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81764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39125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3/6/2020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6978612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3/6/2020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17267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3102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5959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3/6/2020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538383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8" r:id="rId1"/>
    <p:sldLayoutId id="2147483909" r:id="rId2"/>
    <p:sldLayoutId id="2147483910" r:id="rId3"/>
    <p:sldLayoutId id="2147483911" r:id="rId4"/>
    <p:sldLayoutId id="2147483912" r:id="rId5"/>
    <p:sldLayoutId id="2147483913" r:id="rId6"/>
    <p:sldLayoutId id="2147483914" r:id="rId7"/>
    <p:sldLayoutId id="2147483915" r:id="rId8"/>
    <p:sldLayoutId id="2147483916" r:id="rId9"/>
    <p:sldLayoutId id="2147483917" r:id="rId10"/>
    <p:sldLayoutId id="214748391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hdes.ntpc.edu.tw/p/406-1000-781,r37.php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ntpc.familyedu.moe.gov.tw/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88723" y="1177447"/>
            <a:ext cx="10965993" cy="2880986"/>
          </a:xfrm>
        </p:spPr>
        <p:txBody>
          <a:bodyPr>
            <a:normAutofit/>
          </a:bodyPr>
          <a:lstStyle/>
          <a:p>
            <a:pPr algn="r"/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7300" dirty="0">
                <a:latin typeface="標楷體" panose="03000509000000000000" pitchFamily="65" charset="-120"/>
                <a:ea typeface="標楷體" panose="03000509000000000000" pitchFamily="65" charset="-120"/>
              </a:rPr>
              <a:t>推動家庭教育工作小組</a:t>
            </a:r>
            <a:endParaRPr lang="zh-TW" altLang="en-US" sz="6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589213" y="4802431"/>
            <a:ext cx="8915399" cy="1686051"/>
          </a:xfrm>
        </p:spPr>
        <p:txBody>
          <a:bodyPr>
            <a:normAutofit/>
          </a:bodyPr>
          <a:lstStyle/>
          <a:p>
            <a:pPr algn="r"/>
            <a:r>
              <a:rPr lang="zh-TW" altLang="en-US" sz="36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時間：</a:t>
            </a:r>
            <a:r>
              <a:rPr lang="en-US" altLang="zh-TW" sz="36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109</a:t>
            </a:r>
            <a:r>
              <a:rPr lang="zh-TW" altLang="en-US" sz="36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36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36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3600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9</a:t>
            </a:r>
            <a:r>
              <a:rPr lang="zh-TW" altLang="en-US" sz="36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endParaRPr lang="en-US" altLang="zh-TW" sz="3600" dirty="0" smtClean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r"/>
            <a:r>
              <a:rPr lang="zh-TW" altLang="en-US" sz="36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地點：本校校史室</a:t>
            </a:r>
            <a:endParaRPr lang="en-US" altLang="zh-TW" sz="3600" dirty="0" smtClean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766175" y="-173273"/>
            <a:ext cx="10965993" cy="288098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altLang="zh-TW" sz="36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6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6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新北市三重區厚德國小</a:t>
            </a:r>
            <a:r>
              <a:rPr lang="en-US" altLang="zh-TW" sz="36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108</a:t>
            </a:r>
            <a:r>
              <a:rPr lang="zh-TW" altLang="en-US" sz="36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學年度第二學期</a:t>
            </a:r>
            <a:endParaRPr lang="zh-TW" altLang="en-US" sz="3600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57229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1114816" y="1628383"/>
            <a:ext cx="978282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依中華民國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109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11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日新北教特字第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1090183024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號，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因應新冠狀病毒防疫，本學期家長日及六年級升學博覽會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暫停辦理，改以書面資料布達。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68821" y="274952"/>
            <a:ext cx="119039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sz="4000" b="1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108</a:t>
            </a:r>
            <a:r>
              <a:rPr lang="zh-TW" altLang="en-US" sz="4000" b="1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學年</a:t>
            </a:r>
            <a:r>
              <a:rPr lang="zh-TW" altLang="en-US" sz="4000" b="1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度第二學期家長日及六年級升學博覽會</a:t>
            </a:r>
            <a:endParaRPr lang="zh-TW" altLang="en-US" sz="4800" dirty="0">
              <a:ln w="0"/>
              <a:solidFill>
                <a:srgbClr val="00B050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1665963" y="3228035"/>
            <a:ext cx="881832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 smtClean="0">
                <a:solidFill>
                  <a:srgbClr val="00B0F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◎各處室宣達事項</a:t>
            </a:r>
            <a:endParaRPr lang="en-US" altLang="zh-TW" sz="2800" dirty="0" smtClean="0">
              <a:solidFill>
                <a:srgbClr val="00B0F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800" dirty="0">
                <a:solidFill>
                  <a:srgbClr val="00B0F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◎</a:t>
            </a:r>
            <a:r>
              <a:rPr lang="zh-TW" altLang="en-US" sz="2800" dirty="0" smtClean="0">
                <a:solidFill>
                  <a:srgbClr val="00B0F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六年級</a:t>
            </a:r>
            <a:r>
              <a:rPr lang="zh-TW" altLang="en-US" sz="2800" dirty="0">
                <a:solidFill>
                  <a:srgbClr val="00B0F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升學</a:t>
            </a:r>
            <a:r>
              <a:rPr lang="zh-TW" altLang="en-US" sz="2800" dirty="0" smtClean="0">
                <a:solidFill>
                  <a:srgbClr val="00B0F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資訊</a:t>
            </a:r>
            <a:endParaRPr lang="en-US" altLang="zh-TW" sz="2800" dirty="0" smtClean="0">
              <a:solidFill>
                <a:srgbClr val="00B0F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2800" dirty="0" smtClean="0">
              <a:solidFill>
                <a:srgbClr val="00B0F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800" dirty="0" smtClean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資訊同步公告校網</a:t>
            </a:r>
            <a:endParaRPr lang="en-US" altLang="zh-TW" sz="2800" dirty="0" smtClean="0">
              <a:solidFill>
                <a:srgbClr val="0070C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800" dirty="0" smtClean="0">
                <a:hlinkClick r:id="rId2"/>
              </a:rPr>
              <a:t>https</a:t>
            </a:r>
            <a:r>
              <a:rPr lang="en-US" altLang="zh-TW" sz="2800" dirty="0">
                <a:hlinkClick r:id="rId2"/>
              </a:rPr>
              <a:t>://www.hdes.ntpc.edu.tw/p/406-1000-781,r37.php</a:t>
            </a:r>
            <a:endParaRPr lang="zh-TW" altLang="en-US" sz="2800" dirty="0">
              <a:solidFill>
                <a:srgbClr val="0070C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382521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68821" y="137166"/>
            <a:ext cx="119039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sz="4000" b="1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108</a:t>
            </a:r>
            <a:r>
              <a:rPr lang="zh-TW" altLang="en-US" sz="4000" b="1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學年</a:t>
            </a:r>
            <a:r>
              <a:rPr lang="zh-TW" altLang="en-US" sz="4000" b="1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度第二學期</a:t>
            </a:r>
            <a:r>
              <a:rPr lang="zh-TW" altLang="en-US" sz="4000" b="1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親職教育講座共三場</a:t>
            </a:r>
            <a:endParaRPr lang="zh-TW" altLang="en-US" sz="4800" dirty="0">
              <a:ln w="0"/>
              <a:solidFill>
                <a:srgbClr val="00B050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graphicFrame>
        <p:nvGraphicFramePr>
          <p:cNvPr id="11" name="表格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5248573"/>
              </p:ext>
            </p:extLst>
          </p:nvPr>
        </p:nvGraphicFramePr>
        <p:xfrm>
          <a:off x="1606115" y="1204030"/>
          <a:ext cx="9354159" cy="4956526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118053">
                  <a:extLst>
                    <a:ext uri="{9D8B030D-6E8A-4147-A177-3AD203B41FA5}">
                      <a16:colId xmlns:a16="http://schemas.microsoft.com/office/drawing/2014/main" val="2540499535"/>
                    </a:ext>
                  </a:extLst>
                </a:gridCol>
                <a:gridCol w="3968895">
                  <a:extLst>
                    <a:ext uri="{9D8B030D-6E8A-4147-A177-3AD203B41FA5}">
                      <a16:colId xmlns:a16="http://schemas.microsoft.com/office/drawing/2014/main" val="121075978"/>
                    </a:ext>
                  </a:extLst>
                </a:gridCol>
                <a:gridCol w="2267211">
                  <a:extLst>
                    <a:ext uri="{9D8B030D-6E8A-4147-A177-3AD203B41FA5}">
                      <a16:colId xmlns:a16="http://schemas.microsoft.com/office/drawing/2014/main" val="3225500536"/>
                    </a:ext>
                  </a:extLst>
                </a:gridCol>
              </a:tblGrid>
              <a:tr h="438444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舉辦日期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活動主題</a:t>
                      </a:r>
                      <a:endParaRPr lang="en-US" altLang="zh-TW" sz="28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活動地點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2985796"/>
                  </a:ext>
                </a:extLst>
              </a:tr>
              <a:tr h="107027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109</a:t>
                      </a:r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</a:t>
                      </a:r>
                      <a:r>
                        <a:rPr lang="en-US" altLang="zh-TW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</a:t>
                      </a:r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月</a:t>
                      </a:r>
                      <a:r>
                        <a:rPr lang="en-US" altLang="zh-TW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11</a:t>
                      </a:r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日周六</a:t>
                      </a:r>
                      <a:endParaRPr lang="en-US" altLang="zh-TW" sz="24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/>
                      <a:r>
                        <a:rPr lang="en-US" altLang="zh-TW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9</a:t>
                      </a:r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：</a:t>
                      </a:r>
                      <a:r>
                        <a:rPr lang="en-US" altLang="zh-TW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00-11</a:t>
                      </a:r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：</a:t>
                      </a:r>
                      <a:r>
                        <a:rPr lang="en-US" altLang="zh-TW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00</a:t>
                      </a:r>
                      <a:endParaRPr lang="zh-TW" altLang="en-US" sz="2400" b="1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網路成癮與交友安全</a:t>
                      </a:r>
                      <a:endParaRPr lang="zh-TW" sz="2400" b="1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24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視聽教室</a:t>
                      </a:r>
                    </a:p>
                    <a:p>
                      <a:pPr algn="ctr"/>
                      <a:endParaRPr lang="zh-TW" altLang="en-US" sz="24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91360906"/>
                  </a:ext>
                </a:extLst>
              </a:tr>
              <a:tr h="1624823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109</a:t>
                      </a:r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</a:t>
                      </a:r>
                      <a:r>
                        <a:rPr lang="en-US" altLang="zh-TW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</a:t>
                      </a:r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月</a:t>
                      </a:r>
                      <a:r>
                        <a:rPr lang="en-US" altLang="zh-TW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18</a:t>
                      </a:r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日周六</a:t>
                      </a:r>
                      <a:endParaRPr lang="en-US" altLang="zh-TW" sz="24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/>
                      <a:r>
                        <a:rPr lang="en-US" altLang="zh-TW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9</a:t>
                      </a:r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：</a:t>
                      </a:r>
                      <a:r>
                        <a:rPr lang="en-US" altLang="zh-TW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00-11</a:t>
                      </a:r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：</a:t>
                      </a:r>
                      <a:r>
                        <a:rPr lang="en-US" altLang="zh-TW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00</a:t>
                      </a:r>
                      <a:endParaRPr lang="zh-TW" altLang="en-US" sz="2400" b="1" dirty="0" smtClean="0">
                        <a:solidFill>
                          <a:srgbClr val="0070C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兒少情緒困擾與處遇</a:t>
                      </a:r>
                      <a:endParaRPr lang="zh-TW" sz="2400" b="1" kern="100" dirty="0">
                        <a:solidFill>
                          <a:srgbClr val="0070C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視聽教室</a:t>
                      </a:r>
                      <a:endParaRPr lang="zh-TW" altLang="en-US" sz="2400" b="1" dirty="0" smtClean="0">
                        <a:solidFill>
                          <a:srgbClr val="0070C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97680224"/>
                  </a:ext>
                </a:extLst>
              </a:tr>
              <a:tr h="1624823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109</a:t>
                      </a:r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</a:t>
                      </a:r>
                      <a:r>
                        <a:rPr lang="en-US" altLang="zh-TW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6</a:t>
                      </a:r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月</a:t>
                      </a:r>
                      <a:r>
                        <a:rPr lang="en-US" altLang="zh-TW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13</a:t>
                      </a:r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日周六</a:t>
                      </a:r>
                      <a:endParaRPr lang="en-US" altLang="zh-TW" sz="24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/>
                      <a:r>
                        <a:rPr lang="en-US" altLang="zh-TW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9</a:t>
                      </a:r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：</a:t>
                      </a:r>
                      <a:r>
                        <a:rPr lang="en-US" altLang="zh-TW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00-11</a:t>
                      </a:r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：</a:t>
                      </a:r>
                      <a:r>
                        <a:rPr lang="en-US" altLang="zh-TW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00</a:t>
                      </a:r>
                      <a:endParaRPr lang="en-US" altLang="zh-TW" sz="2400" b="1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父母如何因應孩子的叛逆期</a:t>
                      </a:r>
                      <a:endParaRPr lang="zh-TW" sz="2400" b="1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視聽教室</a:t>
                      </a:r>
                      <a:endParaRPr lang="zh-TW" altLang="en-US" sz="2400" b="1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415368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7934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68821" y="137166"/>
            <a:ext cx="119039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4000" b="1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新北市政府家庭教育中心宣導資料</a:t>
            </a:r>
            <a:endParaRPr lang="zh-TW" altLang="en-US" sz="4800" dirty="0">
              <a:ln w="0"/>
              <a:solidFill>
                <a:srgbClr val="00B050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1728593" y="1449339"/>
            <a:ext cx="881832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 smtClean="0">
                <a:solidFill>
                  <a:srgbClr val="00B0F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新北市政府家庭教育中心</a:t>
            </a:r>
            <a:endParaRPr lang="en-US" altLang="zh-TW" sz="2800" dirty="0" smtClean="0">
              <a:solidFill>
                <a:srgbClr val="00B0F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800" dirty="0">
                <a:hlinkClick r:id="rId2"/>
              </a:rPr>
              <a:t>https://ntpc.familyedu.moe.gov.tw</a:t>
            </a:r>
            <a:r>
              <a:rPr lang="en-US" altLang="zh-TW" sz="2800" dirty="0" smtClean="0">
                <a:hlinkClick r:id="rId2"/>
              </a:rPr>
              <a:t>/</a:t>
            </a:r>
            <a:endParaRPr lang="en-US" altLang="zh-TW" sz="2800" dirty="0" smtClean="0"/>
          </a:p>
          <a:p>
            <a:endParaRPr lang="en-US" altLang="zh-TW" sz="2800" dirty="0" smtClean="0">
              <a:solidFill>
                <a:srgbClr val="00B0F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800" dirty="0" smtClean="0">
                <a:solidFill>
                  <a:srgbClr val="00B0F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家庭教育影片</a:t>
            </a:r>
            <a:endParaRPr lang="en-US" altLang="zh-TW" sz="2800" dirty="0" smtClean="0">
              <a:solidFill>
                <a:srgbClr val="00B0F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800" dirty="0" smtClean="0">
                <a:solidFill>
                  <a:srgbClr val="00B0F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◎</a:t>
            </a:r>
            <a:r>
              <a:rPr lang="en-US" altLang="zh-TW" sz="2800" dirty="0" smtClean="0">
                <a:solidFill>
                  <a:srgbClr val="00B0F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2800" dirty="0" smtClean="0">
                <a:solidFill>
                  <a:srgbClr val="00B0F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用你的視角看世界</a:t>
            </a:r>
            <a:r>
              <a:rPr lang="en-US" altLang="zh-TW" sz="2800" dirty="0" smtClean="0">
                <a:solidFill>
                  <a:srgbClr val="00B0F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sz="2800" dirty="0" smtClean="0">
                <a:solidFill>
                  <a:srgbClr val="00B0F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尊重多元文化</a:t>
            </a:r>
            <a:endParaRPr lang="en-US" altLang="zh-TW" sz="2800" dirty="0">
              <a:solidFill>
                <a:srgbClr val="00B0F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800" dirty="0" smtClean="0">
                <a:solidFill>
                  <a:srgbClr val="00B0F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◎</a:t>
            </a:r>
            <a:r>
              <a:rPr lang="en-US" altLang="zh-TW" sz="2800" dirty="0" smtClean="0">
                <a:solidFill>
                  <a:srgbClr val="00B0F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2800" dirty="0" smtClean="0">
                <a:solidFill>
                  <a:srgbClr val="00B0F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打開上鎖的房間</a:t>
            </a:r>
            <a:r>
              <a:rPr lang="en-US" altLang="zh-TW" sz="2800" dirty="0" smtClean="0">
                <a:solidFill>
                  <a:srgbClr val="00B0F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sz="2800" dirty="0" smtClean="0">
                <a:solidFill>
                  <a:srgbClr val="00B0F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為親子關係加溫</a:t>
            </a:r>
            <a:endParaRPr lang="en-US" altLang="zh-TW" sz="2800" dirty="0" smtClean="0">
              <a:solidFill>
                <a:srgbClr val="00B0F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800" dirty="0" smtClean="0">
                <a:solidFill>
                  <a:srgbClr val="00B0F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◎</a:t>
            </a:r>
            <a:r>
              <a:rPr lang="en-US" altLang="zh-TW" sz="2800" dirty="0" smtClean="0">
                <a:solidFill>
                  <a:srgbClr val="00B0F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2800" dirty="0" smtClean="0">
                <a:solidFill>
                  <a:srgbClr val="00B0F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明明只是想關心，為何總越推越遠</a:t>
            </a:r>
            <a:r>
              <a:rPr lang="en-US" altLang="zh-TW" sz="2800" dirty="0" smtClean="0">
                <a:solidFill>
                  <a:srgbClr val="00B0F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sz="2800" dirty="0" smtClean="0">
                <a:solidFill>
                  <a:srgbClr val="00B0F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親子關係</a:t>
            </a:r>
            <a:endParaRPr lang="en-US" altLang="zh-TW" sz="2800" u="sng" dirty="0">
              <a:solidFill>
                <a:srgbClr val="00B0F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977468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2655518" y="3018773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感謝聆聽</a:t>
            </a:r>
            <a:endParaRPr lang="zh-TW" altLang="en-US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0" name="圖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3661" y="1128128"/>
            <a:ext cx="4236538" cy="4489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125815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徽章</Template>
  <TotalTime>3596</TotalTime>
  <Words>228</Words>
  <Application>Microsoft Office PowerPoint</Application>
  <PresentationFormat>寬螢幕</PresentationFormat>
  <Paragraphs>39</Paragraphs>
  <Slides>5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13" baseType="lpstr">
      <vt:lpstr>微軟正黑體</vt:lpstr>
      <vt:lpstr>新細明體</vt:lpstr>
      <vt:lpstr>標楷體</vt:lpstr>
      <vt:lpstr>Arial</vt:lpstr>
      <vt:lpstr>Calibri</vt:lpstr>
      <vt:lpstr>Gill Sans MT</vt:lpstr>
      <vt:lpstr>Impact</vt:lpstr>
      <vt:lpstr>Badge</vt:lpstr>
      <vt:lpstr> 推動家庭教育工作小組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新北市三重區厚德國民小學 105第一學期-推動家庭教育工作小組</dc:title>
  <dc:creator>user</dc:creator>
  <cp:lastModifiedBy>Windows 使用者</cp:lastModifiedBy>
  <cp:revision>163</cp:revision>
  <cp:lastPrinted>2020-03-06T08:38:44Z</cp:lastPrinted>
  <dcterms:created xsi:type="dcterms:W3CDTF">2016-09-07T02:08:38Z</dcterms:created>
  <dcterms:modified xsi:type="dcterms:W3CDTF">2020-03-06T08:38:46Z</dcterms:modified>
</cp:coreProperties>
</file>