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9FF"/>
    <a:srgbClr val="FF00FF"/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2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B401609-7B8F-45B4-922B-BFCF0EBFE1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0858D4CC-2CCB-4BE6-ABAE-33913DA5EB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6289A95-7F3B-4168-9B74-25A2EDA1ED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D56E0-8BF5-49F6-84CD-FB3ADFAEC389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6A14B878-CDDE-4DCA-9FFF-BDD989F4A1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906553B-8B69-487B-9FC2-5604EB0DC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CA97B-DC5D-40AD-A8C7-A8B025458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76067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C551287-C482-44B4-9ECD-91DD9CBBE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26B0F683-D3F6-45B2-83E1-9B8C8D36F0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897DA78-BD5C-453E-9B64-5DAF7BD2CE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D56E0-8BF5-49F6-84CD-FB3ADFAEC389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53E877E-DE8C-47A2-AE8B-BAC6A83DE1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8B0FDB3A-C3A1-4AF1-9258-69CAEB212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CA97B-DC5D-40AD-A8C7-A8B025458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7472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FBE0E55-5F20-4092-BCB2-467815DC0D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79DD769B-9E0A-4543-823A-A2514958EA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3BA5928-F153-4E5A-9C50-03BFC1BBA9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D56E0-8BF5-49F6-84CD-FB3ADFAEC389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EF6B8DA-E48E-488A-AF30-E0439C6FF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6D1B046-9589-424D-8D75-F53F89750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CA97B-DC5D-40AD-A8C7-A8B025458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7737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831AE71-5DD5-46BB-94E8-1FADFEE7A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1A9E6FF5-3BB3-47E5-9FFB-B191F9799C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E8F443EF-8256-467D-928E-20375B991D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8AE54FA9-2C90-4F91-AB9C-C9ADA1557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D56E0-8BF5-49F6-84CD-FB3ADFAEC389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C922E95D-12EF-4152-A83B-521D9905C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511EEB71-AA71-4F87-9A96-C53EDF63F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CA97B-DC5D-40AD-A8C7-A8B025458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20636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C56FF01-8D34-4313-92F5-7EFB6AD471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FA6ACB37-54E9-4414-8B37-6757F9251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6781CF6A-871F-43CD-9585-08C8D89BBB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C8231697-A24F-41F5-9023-954E5237A0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C5C476CB-C66C-4711-97ED-127379DBC5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3014CCDA-B1AB-4617-AF4D-8BC33BEC6A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D56E0-8BF5-49F6-84CD-FB3ADFAEC389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F8DF3045-67DC-4BF6-890C-CFDB2D3F62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E64EE99C-F1F4-48D8-ADF4-2FB5915B14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CA97B-DC5D-40AD-A8C7-A8B025458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4843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36ED997-9EA0-4B9A-88BD-A766B00EFC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CB93F1CA-B778-4322-8C30-B47DECE78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D56E0-8BF5-49F6-84CD-FB3ADFAEC389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9A024F03-2F4B-493F-A92C-B93FA891DC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A566EADB-1DC8-48E1-A59D-3046435F3C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CA97B-DC5D-40AD-A8C7-A8B025458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2161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E943DBB5-0C8C-4467-8873-4A45221018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D56E0-8BF5-49F6-84CD-FB3ADFAEC389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8C5FE63D-EB56-4B6E-B882-576F4EEEEC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8C8A82F9-E3F4-4DC2-AA0F-F5080AF00E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CA97B-DC5D-40AD-A8C7-A8B025458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7254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E1E3763-772E-47F5-82A5-8E5818D24C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AFFF20C-EEBB-4117-81F0-8A2219D223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BA51AD52-4EF9-4D1A-85C2-AB73BEE0D9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370CA25F-7977-4982-B738-737C31526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D56E0-8BF5-49F6-84CD-FB3ADFAEC389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80CBE18F-A7E7-4BA1-8A86-D81484CD6B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1787F52-2389-4C09-865D-2E32D53A93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CA97B-DC5D-40AD-A8C7-A8B025458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521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BE2A156-CF26-48A1-915A-B3002F564C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CBB79443-97BC-4D26-9EB1-06B159D898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44E7E5CE-974B-4E6A-B318-A857C8A38D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07C14253-D5F6-4D28-8756-64FDC3D7FA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D56E0-8BF5-49F6-84CD-FB3ADFAEC389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4DBE3E67-05E9-4C10-BFFE-D8AB9BD117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05D30A9E-6838-4E2E-8389-9600CA54B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CA97B-DC5D-40AD-A8C7-A8B025458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21772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0F8F14C-B0E1-48FF-A626-7A5BFBBEA8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D91FF085-E83A-4616-9236-B278175907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541FE8B-CDD5-44A3-BEA7-74F6DEEC9D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D56E0-8BF5-49F6-84CD-FB3ADFAEC389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A5ED6F5-F399-4725-9EC3-82585F7CA8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F917E89-E277-4D2F-AB1E-E4F3998312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CA97B-DC5D-40AD-A8C7-A8B025458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74248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09930FE8-00A9-45CF-8A9D-DD7710BC21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60A7343F-DDDD-4DC9-AB70-1A50F5D4FB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E7D8BF1-3D92-442D-8B60-8F9C01931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D56E0-8BF5-49F6-84CD-FB3ADFAEC389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AC1B573-8A7F-4053-8703-083EFC2CA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EAFEAD6-D9B4-4546-908F-A3B9145AD3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CA97B-DC5D-40AD-A8C7-A8B025458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88670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1EF8F7B6-1FC1-47F8-B148-7AD3F8B09E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83BF6492-5D47-43E8-8D72-42FA60D2A4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662EEA2C-434B-46C4-9442-BBEEFEFF8D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5D56E0-8BF5-49F6-84CD-FB3ADFAEC389}" type="datetimeFigureOut">
              <a:rPr lang="zh-TW" altLang="en-US" smtClean="0"/>
              <a:t>2024/05/16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A975E7F-80DF-4616-A1CE-4E2DAD8687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DA4FF22-46CA-4EFB-BB52-210598657D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ACA97B-DC5D-40AD-A8C7-A8B0254586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89252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ublicdomainpictures.net/jp/view-image.php?image=134749&amp;picture=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ja/%E8%83%8C%E6%99%AF-%E9%9D%92-%E5%A3%81%E7%B4%99-%E3%83%87%E3%82%B6%E3%82%A4%E3%83%B3-159244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-sa/3.0/" TargetMode="External"/><Relationship Id="rId5" Type="http://schemas.openxmlformats.org/officeDocument/2006/relationships/hyperlink" Target="https://zh.wikipedia.org/wiki/%E5%9C%8B%E7%8E%8B%E4%BC%81%E9%B5%9D" TargetMode="Externa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ja/%E8%83%8C%E6%99%AF-%E9%9D%92-%E5%A3%81%E7%B4%99-%E3%83%87%E3%82%B6%E3%82%A4%E3%83%B3-159244/" TargetMode="External"/><Relationship Id="rId7" Type="http://schemas.openxmlformats.org/officeDocument/2006/relationships/hyperlink" Target="https://pxhere.com/ja/photo/1283898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hyperlink" Target="https://www.pikist.com/free-photo-vilpy/ja" TargetMode="Externa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lickr.com/photos/sousui/15364915806/" TargetMode="External"/><Relationship Id="rId3" Type="http://schemas.openxmlformats.org/officeDocument/2006/relationships/hyperlink" Target="https://pixabay.com/ja/%E8%83%8C%E6%99%AF-%E9%9D%92-%E5%A3%81%E7%B4%99-%E3%83%87%E3%82%B6%E3%82%A4%E3%83%B3-159244/" TargetMode="External"/><Relationship Id="rId7" Type="http://schemas.openxmlformats.org/officeDocument/2006/relationships/image" Target="../media/image7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-nc-sa/3.0/" TargetMode="External"/><Relationship Id="rId5" Type="http://schemas.openxmlformats.org/officeDocument/2006/relationships/hyperlink" Target="https://ourworld.unu.edu/jp/scaling-up-sustainable-seafood" TargetMode="External"/><Relationship Id="rId4" Type="http://schemas.openxmlformats.org/officeDocument/2006/relationships/image" Target="../media/image6.jpg"/><Relationship Id="rId9" Type="http://schemas.openxmlformats.org/officeDocument/2006/relationships/hyperlink" Target="https://creativecommons.org/licenses/by/3.0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ja/%E8%83%8C%E6%99%AF-%E9%9D%92-%E5%A3%81%E7%B4%99-%E3%83%87%E3%82%B6%E3%82%A4%E3%83%B3-159244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-sa/3.0/" TargetMode="External"/><Relationship Id="rId5" Type="http://schemas.openxmlformats.org/officeDocument/2006/relationships/hyperlink" Target="https://www.flickr.com/photos/bryansjs/16168349314/" TargetMode="Externa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publicdomainpictures.net/cn/view-image.php?image=281490&amp;picture=" TargetMode="External"/><Relationship Id="rId3" Type="http://schemas.openxmlformats.org/officeDocument/2006/relationships/hyperlink" Target="https://pixabay.com/ja/%E8%83%8C%E6%99%AF-%E9%9D%92-%E5%A3%81%E7%B4%99-%E3%83%87%E3%82%B6%E3%82%A4%E3%83%B3-159244/" TargetMode="External"/><Relationship Id="rId7" Type="http://schemas.openxmlformats.org/officeDocument/2006/relationships/image" Target="../media/image10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-sa/3.0/" TargetMode="External"/><Relationship Id="rId5" Type="http://schemas.openxmlformats.org/officeDocument/2006/relationships/hyperlink" Target="https://zh.wikipedia.org/wiki/%E8%99%8E%E9%AF%A8" TargetMode="External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ublicdomainpictures.net/cn/view-image.php?image=149837&amp;picture=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pixabay.com/ja/%E5%9C%B0%E7%90%83-%E7%B7%91-%E4%B8%96%E7%95%8C-%E4%B8%96%E7%95%8C%E5%9C%B0%E5%9B%B3-%E5%9B%BD%E9%9A%9B-%E7%90%83-%E5%A4%A7%E9%99%B8-%E5%A4%A7%E5%9C%B0-%E3%82%B0%E3%83%AD%E3%83%BC%E3%83%90%E3%83%AB-303110/" TargetMode="Externa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A3388F2E-D2F5-4AFE-A3B2-BDACAFC358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C12C8737-308B-42F3-A14E-85DC6A3A44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95717" y="190034"/>
            <a:ext cx="9144000" cy="2387600"/>
          </a:xfrm>
        </p:spPr>
        <p:txBody>
          <a:bodyPr/>
          <a:lstStyle/>
          <a:p>
            <a:r>
              <a:rPr lang="zh-TW" altLang="en-US" dirty="0">
                <a:solidFill>
                  <a:srgbClr val="9966FF"/>
                </a:solidFill>
                <a:latin typeface="文鼎瓢蟲體P" panose="04090A00000000000000" pitchFamily="82" charset="-120"/>
                <a:ea typeface="文鼎瓢蟲體P" panose="04090A00000000000000" pitchFamily="82" charset="-120"/>
              </a:rPr>
              <a:t>國王企鵝介紹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CE9C4A9C-5C52-4266-A7A5-E13A44D4FE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16424" y="3062055"/>
            <a:ext cx="9144000" cy="1655762"/>
          </a:xfrm>
        </p:spPr>
        <p:txBody>
          <a:bodyPr/>
          <a:lstStyle/>
          <a:p>
            <a:r>
              <a:rPr lang="zh-TW" altLang="en-US" dirty="0">
                <a:solidFill>
                  <a:srgbClr val="7030A0"/>
                </a:solidFill>
                <a:latin typeface="文鼎ＰＯＰ－４" panose="040B0800000000000000" pitchFamily="82" charset="-120"/>
                <a:ea typeface="文鼎ＰＯＰ－４" panose="040B0800000000000000" pitchFamily="82" charset="-120"/>
              </a:rPr>
              <a:t>認識國王企鵝</a:t>
            </a:r>
          </a:p>
        </p:txBody>
      </p:sp>
    </p:spTree>
    <p:extLst>
      <p:ext uri="{BB962C8B-B14F-4D97-AF65-F5344CB8AC3E}">
        <p14:creationId xmlns:p14="http://schemas.microsoft.com/office/powerpoint/2010/main" val="516306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A7B8352B-B83B-4C45-BD01-5737AEB3C1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2EA43407-4DAF-4A54-8673-1D782A816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5918" y="325721"/>
            <a:ext cx="10515600" cy="1325563"/>
          </a:xfrm>
        </p:spPr>
        <p:txBody>
          <a:bodyPr/>
          <a:lstStyle/>
          <a:p>
            <a:r>
              <a:rPr lang="zh-TW" altLang="en-US" dirty="0">
                <a:solidFill>
                  <a:srgbClr val="FF79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國王企鵝的外觀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D596A2E-C4F9-47CF-AA51-64B69A86B5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TW" altLang="en-US" b="0" i="0" dirty="0">
                <a:solidFill>
                  <a:srgbClr val="00206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體型：高約</a:t>
            </a:r>
            <a:r>
              <a:rPr lang="en-US" altLang="zh-TW" b="0" i="0" dirty="0">
                <a:solidFill>
                  <a:srgbClr val="00206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95</a:t>
            </a:r>
            <a:r>
              <a:rPr lang="zh-TW" altLang="en-US" b="0" i="0" dirty="0">
                <a:solidFill>
                  <a:srgbClr val="00206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公分、</a:t>
            </a:r>
            <a:r>
              <a:rPr lang="en-US" altLang="zh-TW" b="0" i="0" dirty="0">
                <a:solidFill>
                  <a:srgbClr val="00206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9-15</a:t>
            </a:r>
            <a:r>
              <a:rPr lang="zh-TW" altLang="en-US" b="0" i="0" dirty="0">
                <a:solidFill>
                  <a:srgbClr val="00206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公斤分布，野外平均</a:t>
            </a:r>
            <a:r>
              <a:rPr lang="en-US" altLang="zh-TW" b="0" i="0" dirty="0">
                <a:solidFill>
                  <a:srgbClr val="00206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zh-TW" altLang="en-US" b="0" i="0" dirty="0">
                <a:solidFill>
                  <a:srgbClr val="00206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歲，圈養下約</a:t>
            </a:r>
            <a:r>
              <a:rPr lang="en-US" altLang="zh-TW" b="0" i="0" dirty="0">
                <a:solidFill>
                  <a:srgbClr val="00206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15</a:t>
            </a:r>
            <a:r>
              <a:rPr lang="zh-TW" altLang="en-US" b="0" i="0" dirty="0">
                <a:solidFill>
                  <a:srgbClr val="00206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歲求偶行為：一隻鞠躬彎下身體，另一隻以嘴碰觸對方頭部及頸部，接著反過來當一隻鞠躬彎下來時，另一隻就用頭彎下去鉤住對方的頭部，彼此發出長叫聲及夾嘴聲二重</a:t>
            </a:r>
            <a:endParaRPr lang="zh-TW" altLang="en-US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9665827E-30A2-4054-8A8A-8CDC70AF14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087158" y="3499871"/>
            <a:ext cx="2666351" cy="3316941"/>
          </a:xfrm>
          <a:prstGeom prst="rect">
            <a:avLst/>
          </a:prstGeom>
        </p:spPr>
      </p:pic>
      <p:sp>
        <p:nvSpPr>
          <p:cNvPr id="8" name="文字方塊 7">
            <a:extLst>
              <a:ext uri="{FF2B5EF4-FFF2-40B4-BE49-F238E27FC236}">
                <a16:creationId xmlns:a16="http://schemas.microsoft.com/office/drawing/2014/main" id="{A6AE61C0-2B14-4C23-8621-124900E02FDC}"/>
              </a:ext>
            </a:extLst>
          </p:cNvPr>
          <p:cNvSpPr txBox="1"/>
          <p:nvPr/>
        </p:nvSpPr>
        <p:spPr>
          <a:xfrm>
            <a:off x="4087158" y="6853793"/>
            <a:ext cx="2501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900">
                <a:hlinkClick r:id="rId5" tooltip="https://zh.wikipedia.org/wiki/%E5%9C%8B%E7%8E%8B%E4%BC%81%E9%B5%9D"/>
              </a:rPr>
              <a:t>此相片</a:t>
            </a:r>
            <a:r>
              <a:rPr lang="zh-TW" altLang="en-US" sz="900"/>
              <a:t> (作者: 未知的作者) 已透過 </a:t>
            </a:r>
            <a:r>
              <a:rPr lang="zh-TW" altLang="en-US" sz="900">
                <a:hlinkClick r:id="rId6" tooltip="https://creativecommons.org/licenses/by-sa/3.0/"/>
              </a:rPr>
              <a:t>CC BY-SA</a:t>
            </a:r>
            <a:r>
              <a:rPr lang="zh-TW" altLang="en-US" sz="900"/>
              <a:t> 授權</a:t>
            </a:r>
          </a:p>
        </p:txBody>
      </p:sp>
    </p:spTree>
    <p:extLst>
      <p:ext uri="{BB962C8B-B14F-4D97-AF65-F5344CB8AC3E}">
        <p14:creationId xmlns:p14="http://schemas.microsoft.com/office/powerpoint/2010/main" val="422762239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24790A5B-D004-40F6-B5A7-4EBC58EF5C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FCD95395-4BC3-4819-81DC-F9FAA42171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0036" y="296441"/>
            <a:ext cx="10515600" cy="1325563"/>
          </a:xfrm>
        </p:spPr>
        <p:txBody>
          <a:bodyPr/>
          <a:lstStyle/>
          <a:p>
            <a:r>
              <a:rPr lang="zh-TW" altLang="en-US" dirty="0">
                <a:solidFill>
                  <a:srgbClr val="FF79FF"/>
                </a:solidFill>
                <a:latin typeface="文鼎ＰＯＰ－４" panose="040B0800000000000000" pitchFamily="82" charset="-120"/>
                <a:ea typeface="文鼎ＰＯＰ－４" panose="040B0800000000000000" pitchFamily="82" charset="-120"/>
              </a:rPr>
              <a:t>國王企鵝的居住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01E26A7-6172-45FA-B40E-50E6691895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TW" altLang="en-US" b="0" i="0" dirty="0">
                <a:solidFill>
                  <a:srgbClr val="00206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國王企鵝通常在南極洲北部約南緯</a:t>
            </a:r>
            <a:r>
              <a:rPr lang="en-US" altLang="zh-TW" b="0" i="0" dirty="0">
                <a:solidFill>
                  <a:srgbClr val="00206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45</a:t>
            </a:r>
            <a:r>
              <a:rPr lang="zh-TW" altLang="en-US" b="0" i="0" dirty="0">
                <a:solidFill>
                  <a:srgbClr val="00206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度線至</a:t>
            </a:r>
            <a:r>
              <a:rPr lang="en-US" altLang="zh-TW" b="0" i="0" dirty="0">
                <a:solidFill>
                  <a:srgbClr val="00206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55</a:t>
            </a:r>
            <a:r>
              <a:rPr lang="zh-TW" altLang="en-US" b="0" i="0" dirty="0">
                <a:solidFill>
                  <a:srgbClr val="00206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度線之間的亞南極島嶼，以及火地島、福克蘭群島和其他溫帶地區的島嶼繁殖。 總族群估計有</a:t>
            </a:r>
            <a:r>
              <a:rPr lang="en-US" altLang="zh-TW" b="0" i="0" dirty="0">
                <a:solidFill>
                  <a:srgbClr val="00206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2.23</a:t>
            </a:r>
            <a:r>
              <a:rPr lang="zh-TW" altLang="en-US" b="0" i="0" dirty="0">
                <a:solidFill>
                  <a:srgbClr val="00206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百萬對，並且在當代仍持續增加。</a:t>
            </a:r>
            <a:endParaRPr lang="zh-TW" altLang="en-US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9FBF0490-3A70-43C4-AD84-8FAC0A3077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45141" y="3101788"/>
            <a:ext cx="5334949" cy="3552591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B0652A68-8136-41E1-B9FF-9D27F13D433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6096000" y="3429000"/>
            <a:ext cx="5873693" cy="3152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51982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50676F5F-4688-4C84-9337-010CABFFCD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571CEC89-629E-4A36-BDAD-A208840D66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1753" y="270528"/>
            <a:ext cx="10515600" cy="1325563"/>
          </a:xfrm>
        </p:spPr>
        <p:txBody>
          <a:bodyPr/>
          <a:lstStyle/>
          <a:p>
            <a:r>
              <a:rPr lang="zh-TW" altLang="en-US" dirty="0">
                <a:solidFill>
                  <a:srgbClr val="FF79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國王企鵝的食物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E9588A0-45C8-4373-82E7-475985AE75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TW" altLang="en-US" b="0" i="0" dirty="0">
                <a:solidFill>
                  <a:srgbClr val="002060"/>
                </a:solidFill>
                <a:effectLst/>
                <a:latin typeface="文鼎ＰＯＰ－４" panose="040B0800000000000000" pitchFamily="82" charset="-120"/>
                <a:ea typeface="文鼎ＰＯＰ－４" panose="040B0800000000000000" pitchFamily="82" charset="-120"/>
              </a:rPr>
              <a:t>國王企鵝的食材，包括，包括冰魚、秋刀魚、紅四破魚等魚種。</a:t>
            </a:r>
            <a:endParaRPr lang="zh-TW" altLang="en-US" dirty="0">
              <a:solidFill>
                <a:srgbClr val="002060"/>
              </a:solidFill>
              <a:latin typeface="文鼎ＰＯＰ－４" panose="040B0800000000000000" pitchFamily="82" charset="-120"/>
              <a:ea typeface="文鼎ＰＯＰ－４" panose="040B0800000000000000" pitchFamily="82" charset="-120"/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071C09A3-8E6E-40DC-B9CC-770592DD405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19100" y="3325906"/>
            <a:ext cx="4763486" cy="2680728"/>
          </a:xfrm>
          <a:prstGeom prst="rect">
            <a:avLst/>
          </a:prstGeom>
        </p:spPr>
      </p:pic>
      <p:sp>
        <p:nvSpPr>
          <p:cNvPr id="8" name="文字方塊 7">
            <a:extLst>
              <a:ext uri="{FF2B5EF4-FFF2-40B4-BE49-F238E27FC236}">
                <a16:creationId xmlns:a16="http://schemas.microsoft.com/office/drawing/2014/main" id="{E8C57BE0-D1F9-485D-B680-FBD688D58924}"/>
              </a:ext>
            </a:extLst>
          </p:cNvPr>
          <p:cNvSpPr txBox="1"/>
          <p:nvPr/>
        </p:nvSpPr>
        <p:spPr>
          <a:xfrm>
            <a:off x="77322" y="5293573"/>
            <a:ext cx="459472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900">
                <a:hlinkClick r:id="rId5" tooltip="https://ourworld.unu.edu/jp/scaling-up-sustainable-seafood"/>
              </a:rPr>
              <a:t>此相片</a:t>
            </a:r>
            <a:r>
              <a:rPr lang="zh-TW" altLang="en-US" sz="900"/>
              <a:t> (作者: 未知的作者) 已透過 </a:t>
            </a:r>
            <a:r>
              <a:rPr lang="zh-TW" altLang="en-US" sz="900">
                <a:hlinkClick r:id="rId6" tooltip="https://creativecommons.org/licenses/by-nc-sa/3.0/"/>
              </a:rPr>
              <a:t>CC BY-SA-NC</a:t>
            </a:r>
            <a:r>
              <a:rPr lang="zh-TW" altLang="en-US" sz="900"/>
              <a:t> 授權</a:t>
            </a: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973AFCF4-7C34-4315-B839-E52990FE142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7813636" y="3429000"/>
            <a:ext cx="3959264" cy="2474540"/>
          </a:xfrm>
          <a:prstGeom prst="rect">
            <a:avLst/>
          </a:prstGeom>
        </p:spPr>
      </p:pic>
      <p:sp>
        <p:nvSpPr>
          <p:cNvPr id="11" name="文字方塊 10">
            <a:extLst>
              <a:ext uri="{FF2B5EF4-FFF2-40B4-BE49-F238E27FC236}">
                <a16:creationId xmlns:a16="http://schemas.microsoft.com/office/drawing/2014/main" id="{2FF0FF28-CBBC-4455-98BD-AF4994BB18AE}"/>
              </a:ext>
            </a:extLst>
          </p:cNvPr>
          <p:cNvSpPr txBox="1"/>
          <p:nvPr/>
        </p:nvSpPr>
        <p:spPr>
          <a:xfrm>
            <a:off x="7813635" y="6050616"/>
            <a:ext cx="351932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900">
                <a:hlinkClick r:id="rId8" tooltip="https://www.flickr.com/photos/sousui/15364915806/"/>
              </a:rPr>
              <a:t>此相片</a:t>
            </a:r>
            <a:r>
              <a:rPr lang="zh-TW" altLang="en-US" sz="900"/>
              <a:t> (作者: 未知的作者) 已透過 </a:t>
            </a:r>
            <a:r>
              <a:rPr lang="zh-TW" altLang="en-US" sz="900">
                <a:hlinkClick r:id="rId9" tooltip="https://creativecommons.org/licenses/by/3.0/"/>
              </a:rPr>
              <a:t>CC BY</a:t>
            </a:r>
            <a:r>
              <a:rPr lang="zh-TW" altLang="en-US" sz="900"/>
              <a:t> 授權</a:t>
            </a:r>
          </a:p>
        </p:txBody>
      </p:sp>
    </p:spTree>
    <p:extLst>
      <p:ext uri="{BB962C8B-B14F-4D97-AF65-F5344CB8AC3E}">
        <p14:creationId xmlns:p14="http://schemas.microsoft.com/office/powerpoint/2010/main" val="420641232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ECB43AD1-CB46-4F48-B89A-5DBAE5F08B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5E609347-CA2C-4987-9439-19ED11170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4929" y="250031"/>
            <a:ext cx="10515600" cy="1325563"/>
          </a:xfrm>
        </p:spPr>
        <p:txBody>
          <a:bodyPr/>
          <a:lstStyle/>
          <a:p>
            <a:r>
              <a:rPr lang="zh-TW" altLang="en-US" dirty="0">
                <a:solidFill>
                  <a:srgbClr val="FF79FF"/>
                </a:solidFill>
                <a:latin typeface="文鼎瓢蟲體P" panose="04090A00000000000000" pitchFamily="82" charset="-120"/>
                <a:ea typeface="文鼎瓢蟲體P" panose="04090A00000000000000" pitchFamily="82" charset="-120"/>
              </a:rPr>
              <a:t>國王企鵝的可愛動作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85443516-E60D-4E94-AF94-B543466FDD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TW" altLang="en-US" dirty="0">
                <a:solidFill>
                  <a:srgbClr val="002060"/>
                </a:solidFill>
              </a:rPr>
              <a:t>國王企鵝們用力擺頭的呆萌動作，真是太可愛啦！</a:t>
            </a: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765F7141-4469-4903-AD9A-3733060BF2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2456329" y="2279547"/>
            <a:ext cx="6438322" cy="4269161"/>
          </a:xfrm>
          <a:prstGeom prst="rect">
            <a:avLst/>
          </a:prstGeom>
        </p:spPr>
      </p:pic>
      <p:sp>
        <p:nvSpPr>
          <p:cNvPr id="8" name="文字方塊 7">
            <a:extLst>
              <a:ext uri="{FF2B5EF4-FFF2-40B4-BE49-F238E27FC236}">
                <a16:creationId xmlns:a16="http://schemas.microsoft.com/office/drawing/2014/main" id="{DAC85338-F855-4F04-BA83-3D3C4B5F9F2A}"/>
              </a:ext>
            </a:extLst>
          </p:cNvPr>
          <p:cNvSpPr txBox="1"/>
          <p:nvPr/>
        </p:nvSpPr>
        <p:spPr>
          <a:xfrm>
            <a:off x="2456329" y="6627168"/>
            <a:ext cx="612289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900">
                <a:hlinkClick r:id="rId5" tooltip="https://www.flickr.com/photos/bryansjs/16168349314/"/>
              </a:rPr>
              <a:t>此相片</a:t>
            </a:r>
            <a:r>
              <a:rPr lang="zh-TW" altLang="en-US" sz="900"/>
              <a:t> (作者: 未知的作者) 已透過 </a:t>
            </a:r>
            <a:r>
              <a:rPr lang="zh-TW" altLang="en-US" sz="900">
                <a:hlinkClick r:id="rId6" tooltip="https://creativecommons.org/licenses/by-sa/3.0/"/>
              </a:rPr>
              <a:t>CC BY-SA</a:t>
            </a:r>
            <a:r>
              <a:rPr lang="zh-TW" altLang="en-US" sz="900"/>
              <a:t> 授權</a:t>
            </a:r>
          </a:p>
        </p:txBody>
      </p:sp>
    </p:spTree>
    <p:extLst>
      <p:ext uri="{BB962C8B-B14F-4D97-AF65-F5344CB8AC3E}">
        <p14:creationId xmlns:p14="http://schemas.microsoft.com/office/powerpoint/2010/main" val="733609683"/>
      </p:ext>
    </p:extLst>
  </p:cSld>
  <p:clrMapOvr>
    <a:masterClrMapping/>
  </p:clrMapOvr>
  <p:transition spd="slow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5E28162B-BB0E-4441-AF03-0AC7BEF009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C0E31DE7-C357-4768-894C-BA2CBFB58E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84177" y="250031"/>
            <a:ext cx="10515600" cy="1325563"/>
          </a:xfrm>
        </p:spPr>
        <p:txBody>
          <a:bodyPr/>
          <a:lstStyle/>
          <a:p>
            <a:r>
              <a:rPr lang="zh-TW" altLang="en-US" dirty="0">
                <a:solidFill>
                  <a:srgbClr val="FF79FF"/>
                </a:solidFill>
                <a:latin typeface="文鼎ＰＯＰ－４" panose="040B0800000000000000" pitchFamily="82" charset="-120"/>
                <a:ea typeface="文鼎ＰＯＰ－４" panose="040B0800000000000000" pitchFamily="82" charset="-120"/>
              </a:rPr>
              <a:t>國王企鵝的天敵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DED1558-7EA5-42BD-B52A-0EA27CE556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TW" altLang="en-US" b="0" i="0" dirty="0">
                <a:solidFill>
                  <a:srgbClr val="002060"/>
                </a:solidFill>
                <a:effectLst/>
                <a:latin typeface="Google Sans"/>
              </a:rPr>
              <a:t>在野外，國王企鵝的主要天敵包括南極巨海燕、賊鷗、豹斑海豹、虎鯨和大白鯊。 此外雪地流浪犬和它們的後代在被清除出南極之前，也是國王企鵝的一大天敵。</a:t>
            </a:r>
            <a:endParaRPr lang="zh-TW" altLang="en-US" dirty="0">
              <a:solidFill>
                <a:srgbClr val="002060"/>
              </a:solidFill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D1CD244A-2536-4176-AE5B-BCF0C39877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04800" y="3429000"/>
            <a:ext cx="3657600" cy="2151888"/>
          </a:xfrm>
          <a:prstGeom prst="rect">
            <a:avLst/>
          </a:prstGeom>
        </p:spPr>
      </p:pic>
      <p:sp>
        <p:nvSpPr>
          <p:cNvPr id="8" name="文字方塊 7">
            <a:extLst>
              <a:ext uri="{FF2B5EF4-FFF2-40B4-BE49-F238E27FC236}">
                <a16:creationId xmlns:a16="http://schemas.microsoft.com/office/drawing/2014/main" id="{D191FD5B-D903-448F-91D9-47053D46D66C}"/>
              </a:ext>
            </a:extLst>
          </p:cNvPr>
          <p:cNvSpPr txBox="1"/>
          <p:nvPr/>
        </p:nvSpPr>
        <p:spPr>
          <a:xfrm>
            <a:off x="304800" y="5580888"/>
            <a:ext cx="36576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900">
                <a:hlinkClick r:id="rId5" tooltip="https://zh.wikipedia.org/wiki/%E8%99%8E%E9%AF%A8"/>
              </a:rPr>
              <a:t>此相片</a:t>
            </a:r>
            <a:r>
              <a:rPr lang="zh-TW" altLang="en-US" sz="900"/>
              <a:t> (作者: 未知的作者) 已透過 </a:t>
            </a:r>
            <a:r>
              <a:rPr lang="zh-TW" altLang="en-US" sz="900">
                <a:hlinkClick r:id="rId6" tooltip="https://creativecommons.org/licenses/by-sa/3.0/"/>
              </a:rPr>
              <a:t>CC BY-SA</a:t>
            </a:r>
            <a:r>
              <a:rPr lang="zh-TW" altLang="en-US" sz="900"/>
              <a:t> 授權</a:t>
            </a: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9BC87663-55F3-4E6F-B1AB-CEA676ECAE6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5192807" y="3248418"/>
            <a:ext cx="5235388" cy="2928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55182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7A45013A-8B8D-4634-927B-C8B7536E09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487924CE-EABA-415B-8A91-109C353C00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1659" y="750607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zh-TW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現在的地球暖化越來越嚴重，企鵝們的家也越來越小了，倘若每個人都落實環保，那麼企鵝們一定會和我們說謝謝的！</a:t>
            </a:r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F72FDB62-65B8-4B87-9414-D1286A55FD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213847" y="2261767"/>
            <a:ext cx="4410635" cy="4410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425139"/>
      </p:ext>
    </p:extLst>
  </p:cSld>
  <p:clrMapOvr>
    <a:masterClrMapping/>
  </p:clrMapOvr>
  <p:transition spd="slow">
    <p:randomBar dir="vert"/>
  </p:transition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358</Words>
  <Application>Microsoft Office PowerPoint</Application>
  <PresentationFormat>寬螢幕</PresentationFormat>
  <Paragraphs>18</Paragraphs>
  <Slides>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15" baseType="lpstr">
      <vt:lpstr>Google Sans</vt:lpstr>
      <vt:lpstr>文鼎ＰＯＰ－４</vt:lpstr>
      <vt:lpstr>文鼎瓢蟲體P</vt:lpstr>
      <vt:lpstr>標楷體</vt:lpstr>
      <vt:lpstr>Arial</vt:lpstr>
      <vt:lpstr>Calibri</vt:lpstr>
      <vt:lpstr>Calibri Light</vt:lpstr>
      <vt:lpstr>Office 佈景主題</vt:lpstr>
      <vt:lpstr>國王企鵝介紹</vt:lpstr>
      <vt:lpstr>國王企鵝的外觀</vt:lpstr>
      <vt:lpstr>國王企鵝的居住</vt:lpstr>
      <vt:lpstr>國王企鵝的食物</vt:lpstr>
      <vt:lpstr>國王企鵝的可愛動作</vt:lpstr>
      <vt:lpstr>國王企鵝的天敵</vt:lpstr>
      <vt:lpstr>現在的地球暖化越來越嚴重，企鵝們的家也越來越小了，倘若每個人都落實環保，那麼企鵝們一定會和我們說謝謝的！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國王企鵝介紹</dc:title>
  <dc:creator>user</dc:creator>
  <cp:lastModifiedBy>user</cp:lastModifiedBy>
  <cp:revision>3</cp:revision>
  <dcterms:created xsi:type="dcterms:W3CDTF">2024-05-16T00:16:57Z</dcterms:created>
  <dcterms:modified xsi:type="dcterms:W3CDTF">2024-05-16T00:30:54Z</dcterms:modified>
</cp:coreProperties>
</file>