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719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992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18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2761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1141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453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1777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5717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55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7219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8803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93E6B-FD16-4E81-84B6-6780797357A8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15B0D1EB-FC2A-4738-A5CE-BF852A9A57B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93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6%96%91%E9%A6%AC" TargetMode="External"/><Relationship Id="rId13" Type="http://schemas.openxmlformats.org/officeDocument/2006/relationships/hyperlink" Target="https://zh.wikipedia.org/wiki/%E9%A3%9F%E7%89%A9%E9%8F%88" TargetMode="External"/><Relationship Id="rId3" Type="http://schemas.openxmlformats.org/officeDocument/2006/relationships/hyperlink" Target="https://zh.wikipedia.org/wiki/%E4%BA%9A%E6%B4%B2" TargetMode="External"/><Relationship Id="rId7" Type="http://schemas.openxmlformats.org/officeDocument/2006/relationships/hyperlink" Target="https://zh.wikipedia.org/wiki/%E8%99%8E" TargetMode="External"/><Relationship Id="rId12" Type="http://schemas.openxmlformats.org/officeDocument/2006/relationships/hyperlink" Target="https://zh.wikipedia.org/wiki/%E6%9C%89%E8%B9%84%E5%8B%95%E7%89%A9" TargetMode="External"/><Relationship Id="rId2" Type="http://schemas.openxmlformats.org/officeDocument/2006/relationships/hyperlink" Target="https://zh.wikipedia.org/wiki/%E9%9D%9E%E6%B4%B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h.wikipedia.org/wiki/%E7%81%8C%E6%9C%A8%E4%B8%9B" TargetMode="External"/><Relationship Id="rId11" Type="http://schemas.openxmlformats.org/officeDocument/2006/relationships/hyperlink" Target="https://zh.wikipedia.org/wiki/%E7%96%A3%E8%B1%AC" TargetMode="External"/><Relationship Id="rId5" Type="http://schemas.openxmlformats.org/officeDocument/2006/relationships/hyperlink" Target="https://zh.wikipedia.org/wiki/%E7%83%AD%E5%B8%A6" TargetMode="External"/><Relationship Id="rId10" Type="http://schemas.openxmlformats.org/officeDocument/2006/relationships/hyperlink" Target="https://zh.wikipedia.org/wiki/%E9%9D%9E%E6%B4%B2%E6%B0%B4%E7%89%9B" TargetMode="External"/><Relationship Id="rId4" Type="http://schemas.openxmlformats.org/officeDocument/2006/relationships/hyperlink" Target="https://zh.wikipedia.org/wiki/%E7%8C%AB%E7%A7%91%E5%8A%A8%E7%89%A9" TargetMode="External"/><Relationship Id="rId9" Type="http://schemas.openxmlformats.org/officeDocument/2006/relationships/hyperlink" Target="https://zh.wikipedia.org/wiki/%E7%BE%9A%E7%BE%8A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zh.wikipedia.org/wiki/%E5%85%A9%E6%80%A7%E7%95%B0%E5%BD%A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7E3446-EF79-4972-B469-4CC932C92C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12700"/>
            <a:ext cx="9144000" cy="2387600"/>
          </a:xfrm>
        </p:spPr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獅子介紹</a:t>
            </a:r>
          </a:p>
        </p:txBody>
      </p:sp>
      <p:pic>
        <p:nvPicPr>
          <p:cNvPr id="1026" name="Picture 2" descr="图片素材: 野生动物, 鬃毛, 动物群, 大草原, 晶须, 脊椎动物, 苹果浏览器, 狮王, 大猫, 猫喜欢哺乳动物, 狗品种组, 马赛狮子,  森林国王狮子">
            <a:extLst>
              <a:ext uri="{FF2B5EF4-FFF2-40B4-BE49-F238E27FC236}">
                <a16:creationId xmlns:a16="http://schemas.microsoft.com/office/drawing/2014/main" id="{75C1F0CD-7A3B-4F74-AA8B-6900E6185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811" y="2578958"/>
            <a:ext cx="6800511" cy="380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071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E053A6-109C-4C45-B845-171AD8121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133" y="365125"/>
            <a:ext cx="11819467" cy="1325563"/>
          </a:xfrm>
        </p:spPr>
        <p:txBody>
          <a:bodyPr>
            <a:normAutofit/>
          </a:bodyPr>
          <a:lstStyle/>
          <a:p>
            <a:r>
              <a:rPr lang="zh-TW" altLang="en-US" sz="6000" b="1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獅</a:t>
            </a:r>
            <a:r>
              <a:rPr lang="zh-TW" altLang="en-US" sz="6000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（學名：</a:t>
            </a:r>
            <a:r>
              <a:rPr lang="en-US" altLang="zh-TW" sz="6000" b="0" i="1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Panthera </a:t>
            </a:r>
            <a:r>
              <a:rPr lang="en-US" altLang="zh-TW" sz="6000" b="0" i="1" dirty="0" err="1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leo</a:t>
            </a:r>
            <a:r>
              <a:rPr lang="zh-TW" altLang="en-US" sz="6000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）</a:t>
            </a:r>
            <a:r>
              <a:rPr lang="zh-TW" altLang="en-US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俗稱</a:t>
            </a:r>
            <a:r>
              <a:rPr lang="zh-TW" altLang="en-US" b="1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獅子</a:t>
            </a:r>
            <a:endParaRPr lang="zh-TW" altLang="en-US" dirty="0">
              <a:latin typeface="文鼎特明" panose="02020909000000000000" pitchFamily="49" charset="-120"/>
              <a:ea typeface="文鼎特明" panose="02020909000000000000" pitchFamily="49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DEF548B-DE55-44A7-A705-2C87C2C67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509308"/>
          </a:xfrm>
        </p:spPr>
        <p:txBody>
          <a:bodyPr>
            <a:noAutofit/>
          </a:bodyPr>
          <a:lstStyle/>
          <a:p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是一種產自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2" tooltip="非洲"/>
              </a:rPr>
              <a:t>非洲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和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3" tooltip="亞洲"/>
              </a:rPr>
              <a:t>亞洲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的大型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4" tooltip="貓科動物"/>
              </a:rPr>
              <a:t>貓科動物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，棲息於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5" tooltip="熱帶"/>
              </a:rPr>
              <a:t>熱帶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草原、半沙漠地帶、較稀疏的旱林與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6" tooltip="灌木叢"/>
              </a:rPr>
              <a:t>灌木叢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等生境。體呈暗黃色，尾端具棕黑色叢毛，成年雄性的脖頸到臉周有黃褐色及黑色長毛環繞，為其顯著特徵。獅子擁有現存貓科中最大的平均體重和僅次於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7" tooltip="虎"/>
              </a:rPr>
              <a:t>虎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的極限體重，一般野生成年雌獅重</a:t>
            </a:r>
            <a:r>
              <a:rPr lang="en-US" altLang="zh-TW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110–150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公斤，雄獅重</a:t>
            </a:r>
            <a:r>
              <a:rPr lang="en-US" altLang="zh-TW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160–200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公斤，最大的雄獅可超過</a:t>
            </a:r>
            <a:r>
              <a:rPr lang="en-US" altLang="zh-TW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270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公斤，圈養下則能達到</a:t>
            </a:r>
            <a:r>
              <a:rPr lang="en-US" altLang="zh-TW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300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公斤以上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。</a:t>
            </a:r>
            <a:endParaRPr lang="zh-TW" altLang="en-US" sz="2800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824DE0A-0D2D-4C54-8D0A-AF2910141675}"/>
              </a:ext>
            </a:extLst>
          </p:cNvPr>
          <p:cNvSpPr txBox="1"/>
          <p:nvPr/>
        </p:nvSpPr>
        <p:spPr>
          <a:xfrm>
            <a:off x="1066799" y="4977870"/>
            <a:ext cx="10769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獅是現存唯一以群居為常態的貓科動物，獅群成員透過相互配合進行協作狩獵，主要捕食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8" tooltip="斑馬"/>
              </a:rPr>
              <a:t>斑馬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、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9" tooltip="羚羊"/>
              </a:rPr>
              <a:t>羚羊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、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10" tooltip="非洲水牛"/>
              </a:rPr>
              <a:t>水牛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、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11" tooltip="疣豬"/>
              </a:rPr>
              <a:t>疣豬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等大型和中型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12" tooltip="有蹄動物"/>
              </a:rPr>
              <a:t>有蹄動物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，獅因此得以位居</a:t>
            </a:r>
            <a:r>
              <a:rPr lang="zh-TW" altLang="en-US" sz="2800" b="0" i="0" u="none" strike="noStrike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13" tooltip="食物鏈"/>
              </a:rPr>
              <a:t>食物鏈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的最頂端，與虎同有「獸王」的美譽。</a:t>
            </a:r>
            <a:endParaRPr lang="zh-TW" altLang="en-US" sz="2800" dirty="0">
              <a:latin typeface="文鼎超顏楷" panose="03000A09000000000000" pitchFamily="65" charset="-120"/>
              <a:ea typeface="文鼎超顏楷" panose="03000A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75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CD4AE52-8361-4664-A2DF-F1EF442B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5400" b="0" i="0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獅子的形態特徵</a:t>
            </a:r>
            <a:br>
              <a:rPr lang="zh-TW" altLang="en-US" sz="3200" b="0" i="0" dirty="0"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</a:br>
            <a:endParaRPr lang="zh-TW" altLang="en-US" dirty="0">
              <a:latin typeface="文鼎超顏楷" panose="03000A09000000000000" pitchFamily="65" charset="-120"/>
              <a:ea typeface="文鼎超顏楷" panose="03000A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141F3A2-B14D-483E-A287-61DE1009F1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世界上唯一一種</a:t>
            </a:r>
            <a:r>
              <a:rPr lang="zh-TW" altLang="en-US" sz="2600" b="0" i="0" u="none" strike="noStrike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  <a:hlinkClick r:id="rId2" tooltip="兩性異形"/>
              </a:rPr>
              <a:t>兩性異形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的貓科動物，體型大軀體均勻，四肢中長。頭大而圓，吻部較短，視、聽、嗅覺均很發達。犬齒及裂齒極發達；上裂齒具三齒尖，下裂齒具</a:t>
            </a:r>
            <a:r>
              <a:rPr lang="en-US" altLang="zh-TW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2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齒尖；臼齒較退化，齒冠直徑小於外側門齒高度。皮毛柔軟。前足</a:t>
            </a:r>
            <a:r>
              <a:rPr lang="en-US" altLang="zh-TW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5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趾，後足</a:t>
            </a:r>
            <a:r>
              <a:rPr lang="en-US" altLang="zh-TW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4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趾；爪鋒利可伸縮。尾較發達。是非洲頂級的食肉動物。野生雄獅體重</a:t>
            </a:r>
            <a:r>
              <a:rPr lang="en-US" altLang="zh-TW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138-275</a:t>
            </a:r>
            <a:r>
              <a:rPr lang="zh-TW" altLang="en-US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公斤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，全長可達</a:t>
            </a:r>
            <a:r>
              <a:rPr lang="en-US" altLang="zh-TW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3.2</a:t>
            </a:r>
            <a:r>
              <a:rPr lang="zh-TW" altLang="en-US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公尺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。雌獅體重</a:t>
            </a:r>
            <a:r>
              <a:rPr lang="en-US" altLang="zh-TW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85-182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公斤，全長可達</a:t>
            </a:r>
            <a:r>
              <a:rPr lang="en-US" altLang="zh-TW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2.7</a:t>
            </a:r>
            <a:r>
              <a:rPr lang="zh-TW" altLang="en-US" sz="2600" b="0" i="0" dirty="0">
                <a:solidFill>
                  <a:srgbClr val="FF0000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公尺</a:t>
            </a:r>
            <a:r>
              <a:rPr lang="zh-TW" altLang="en-US" sz="2600" b="0" i="0" dirty="0">
                <a:solidFill>
                  <a:srgbClr val="202122"/>
                </a:solidFill>
                <a:effectLst/>
                <a:latin typeface="文鼎超顏楷" panose="03000A09000000000000" pitchFamily="65" charset="-120"/>
                <a:ea typeface="文鼎超顏楷" panose="03000A09000000000000" pitchFamily="65" charset="-120"/>
              </a:rPr>
              <a:t>。毛髮短，體色有淺灰、黃色或茶色，雄獅還有很長的鬃毛，顏色有淡棕色、深棕色、黑色等等，一直延伸到肩部和胸部，屬於第二性徵；雌獅在特定條件下亦可以長出鬃毛，展露雄獅的特質</a:t>
            </a:r>
            <a:r>
              <a:rPr lang="zh-TW" altLang="en-US" sz="2600" dirty="0">
                <a:solidFill>
                  <a:srgbClr val="202122"/>
                </a:solidFill>
                <a:latin typeface="文鼎超顏楷" panose="03000A09000000000000" pitchFamily="65" charset="-120"/>
                <a:ea typeface="文鼎超顏楷" panose="03000A09000000000000" pitchFamily="65" charset="-120"/>
              </a:rPr>
              <a:t>。</a:t>
            </a:r>
            <a:r>
              <a:rPr lang="zh-TW" altLang="en-US" sz="2600" dirty="0">
                <a:solidFill>
                  <a:srgbClr val="FF0000"/>
                </a:solidFill>
                <a:latin typeface="文鼎特明" panose="02020909000000000000" pitchFamily="49" charset="-120"/>
                <a:ea typeface="文鼎特明" panose="02020909000000000000" pitchFamily="49" charset="-120"/>
              </a:rPr>
              <a:t>資料來源：維基百科</a:t>
            </a:r>
            <a:endParaRPr lang="zh-TW" altLang="en-US" sz="2600" b="0" i="0" dirty="0">
              <a:solidFill>
                <a:srgbClr val="FF0000"/>
              </a:solidFill>
              <a:effectLst/>
              <a:latin typeface="文鼎特明" panose="02020909000000000000" pitchFamily="49" charset="-120"/>
              <a:ea typeface="文鼎特明" panose="02020909000000000000" pitchFamily="49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9555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d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1AB67E1-B75E-45E8-A792-2D5AB39A9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獅子是</a:t>
            </a:r>
            <a:r>
              <a:rPr lang="zh-TW" altLang="en-US" b="0" i="0" dirty="0">
                <a:solidFill>
                  <a:srgbClr val="202122"/>
                </a:solidFill>
                <a:effectLst/>
                <a:highlight>
                  <a:srgbClr val="FFFF00"/>
                </a:highlight>
                <a:latin typeface="文鼎特明" panose="02020909000000000000" pitchFamily="49" charset="-120"/>
                <a:ea typeface="文鼎特明" panose="02020909000000000000" pitchFamily="49" charset="-120"/>
              </a:rPr>
              <a:t>母系社會</a:t>
            </a:r>
            <a:r>
              <a:rPr lang="zh-TW" altLang="en-US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，以雌性為主的群體，牠們是獅群的心臟與靈魂，而雄獅則表現出很強的不穩定性。</a:t>
            </a:r>
            <a:endParaRPr lang="zh-TW" altLang="en-US" dirty="0">
              <a:latin typeface="文鼎特明" panose="02020909000000000000" pitchFamily="49" charset="-120"/>
              <a:ea typeface="文鼎特明" panose="02020909000000000000" pitchFamily="49" charset="-12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BA1BFBE-A913-41B1-9C4E-5939D57A75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467" y="2016125"/>
            <a:ext cx="6231465" cy="344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BBDA3B37-1178-43B2-ABFD-8A1D18261DF6}"/>
              </a:ext>
            </a:extLst>
          </p:cNvPr>
          <p:cNvSpPr txBox="1"/>
          <p:nvPr/>
        </p:nvSpPr>
        <p:spPr>
          <a:xfrm>
            <a:off x="319596" y="2299317"/>
            <a:ext cx="234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文鼎特明" panose="02020909000000000000" pitchFamily="49" charset="-120"/>
                <a:ea typeface="文鼎特明" panose="02020909000000000000" pitchFamily="49" charset="-120"/>
              </a:rPr>
              <a:t>獅子的分布圖</a:t>
            </a:r>
          </a:p>
        </p:txBody>
      </p:sp>
    </p:spTree>
    <p:extLst>
      <p:ext uri="{BB962C8B-B14F-4D97-AF65-F5344CB8AC3E}">
        <p14:creationId xmlns:p14="http://schemas.microsoft.com/office/powerpoint/2010/main" val="105812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30DC43E-16FF-4D3F-B47D-BEDF686AC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獅子</a:t>
            </a:r>
            <a:r>
              <a:rPr lang="zh-TW" altLang="en-US" b="1" i="0" dirty="0">
                <a:solidFill>
                  <a:srgbClr val="FF0000"/>
                </a:solidFill>
                <a:effectLst/>
                <a:latin typeface="古印"/>
              </a:rPr>
              <a:t>吃人</a:t>
            </a:r>
            <a:br>
              <a:rPr lang="zh-TW" altLang="en-US" b="1" i="0" dirty="0">
                <a:effectLst/>
                <a:latin typeface="Arial" panose="020B0604020202020204" pitchFamily="34" charset="0"/>
              </a:rPr>
            </a:br>
            <a:br>
              <a:rPr lang="en-US" altLang="zh-TW" b="1" i="0" dirty="0">
                <a:effectLst/>
                <a:latin typeface="Arial" panose="020B0604020202020204" pitchFamily="34" charset="0"/>
              </a:rPr>
            </a:b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EBFC11B-9670-4FED-BD9A-FFFDB84D66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有關食人獅的報告顯示他們較之老虎膽子更大，敢於在夜晚進入人類居所捕食。當然這也使得食人獅更容易被人們逮到並且處死。獅子之所以變成食人獅的原因和老虎一樣：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highlight>
                  <a:srgbClr val="FFFF00"/>
                </a:highlight>
                <a:latin typeface="文鼎特明" panose="02020909000000000000" pitchFamily="49" charset="-120"/>
                <a:ea typeface="文鼎特明" panose="02020909000000000000" pitchFamily="49" charset="-120"/>
              </a:rPr>
              <a:t>飢餓、年老、疾病</a:t>
            </a:r>
            <a:r>
              <a:rPr lang="zh-TW" altLang="en-US" sz="2800" b="0" i="0" dirty="0">
                <a:solidFill>
                  <a:srgbClr val="202122"/>
                </a:solidFill>
                <a:effectLst/>
                <a:latin typeface="文鼎特明" panose="02020909000000000000" pitchFamily="49" charset="-120"/>
                <a:ea typeface="文鼎特明" panose="02020909000000000000" pitchFamily="49" charset="-120"/>
              </a:rPr>
              <a:t>（人類較之其他獵物更易於捕捉）</a:t>
            </a:r>
            <a:endParaRPr lang="zh-TW" altLang="en-US" sz="2800" dirty="0">
              <a:latin typeface="文鼎特明" panose="02020909000000000000" pitchFamily="49" charset="-120"/>
              <a:ea typeface="文鼎特明" panose="020209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041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99B498-56CF-4754-B5A1-1AEAA48DF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5400" dirty="0">
                <a:solidFill>
                  <a:srgbClr val="00B0F0"/>
                </a:solidFill>
                <a:latin typeface="文鼎粗明" panose="02020809000000000000" pitchFamily="49" charset="-120"/>
                <a:ea typeface="文鼎粗明" panose="02020809000000000000" pitchFamily="49" charset="-120"/>
              </a:rPr>
              <a:t>介紹到這裡就結束了，謝謝！</a:t>
            </a:r>
            <a:br>
              <a:rPr lang="zh-TW" altLang="en-US" sz="5400" dirty="0">
                <a:solidFill>
                  <a:srgbClr val="00B0F0"/>
                </a:solidFill>
                <a:latin typeface="文鼎粗明" panose="02020809000000000000" pitchFamily="49" charset="-120"/>
                <a:ea typeface="文鼎粗明" panose="02020809000000000000" pitchFamily="49" charset="-120"/>
              </a:rPr>
            </a:br>
            <a:endParaRPr lang="zh-TW" altLang="en-US" sz="5400" dirty="0">
              <a:solidFill>
                <a:srgbClr val="00B0F0"/>
              </a:solidFill>
              <a:latin typeface="文鼎粗明" panose="02020809000000000000" pitchFamily="49" charset="-120"/>
              <a:ea typeface="文鼎粗明" panose="02020809000000000000" pitchFamily="49" charset="-120"/>
            </a:endParaRPr>
          </a:p>
        </p:txBody>
      </p:sp>
      <p:pic>
        <p:nvPicPr>
          <p:cNvPr id="3074" name="Picture 2" descr="谢谢你的文字免费图片- Public Domain Pictures">
            <a:extLst>
              <a:ext uri="{FF2B5EF4-FFF2-40B4-BE49-F238E27FC236}">
                <a16:creationId xmlns:a16="http://schemas.microsoft.com/office/drawing/2014/main" id="{143C4702-5D5D-4ED6-8CC9-F26F6F193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971" y="2033681"/>
            <a:ext cx="6649375" cy="37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521413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圖庫">
  <a:themeElements>
    <a:clrScheme name="圖庫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圖庫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庫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19</TotalTime>
  <Words>500</Words>
  <Application>Microsoft Office PowerPoint</Application>
  <PresentationFormat>寬螢幕</PresentationFormat>
  <Paragraphs>11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文鼎特明</vt:lpstr>
      <vt:lpstr>文鼎粗明</vt:lpstr>
      <vt:lpstr>文鼎超顏楷</vt:lpstr>
      <vt:lpstr>古印</vt:lpstr>
      <vt:lpstr>Arial</vt:lpstr>
      <vt:lpstr>Gill Sans MT</vt:lpstr>
      <vt:lpstr>圖庫</vt:lpstr>
      <vt:lpstr>獅子介紹</vt:lpstr>
      <vt:lpstr>獅（學名：Panthera leo）俗稱獅子</vt:lpstr>
      <vt:lpstr>獅子的形態特徵 </vt:lpstr>
      <vt:lpstr>獅子是母系社會，以雌性為主的群體，牠們是獅群的心臟與靈魂，而雄獅則表現出很強的不穩定性。</vt:lpstr>
      <vt:lpstr>獅子吃人  </vt:lpstr>
      <vt:lpstr>介紹到這裡就結束了，謝謝！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獅子介紹</dc:title>
  <dc:creator>user</dc:creator>
  <cp:lastModifiedBy>user</cp:lastModifiedBy>
  <cp:revision>3</cp:revision>
  <dcterms:created xsi:type="dcterms:W3CDTF">2024-05-16T00:11:08Z</dcterms:created>
  <dcterms:modified xsi:type="dcterms:W3CDTF">2024-05-16T00:30:15Z</dcterms:modified>
</cp:coreProperties>
</file>