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comment1.xml" ContentType="application/vnd.openxmlformats-officedocument.presentationml.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97" r:id="rId2"/>
    <p:sldId id="301" r:id="rId3"/>
    <p:sldId id="302" r:id="rId4"/>
    <p:sldId id="303" r:id="rId5"/>
    <p:sldId id="258" r:id="rId6"/>
    <p:sldId id="260" r:id="rId7"/>
    <p:sldId id="264" r:id="rId8"/>
    <p:sldId id="265" r:id="rId9"/>
    <p:sldId id="267" r:id="rId10"/>
    <p:sldId id="272" r:id="rId11"/>
    <p:sldId id="300" r:id="rId12"/>
    <p:sldId id="274" r:id="rId13"/>
    <p:sldId id="299" r:id="rId14"/>
    <p:sldId id="276" r:id="rId15"/>
    <p:sldId id="275" r:id="rId16"/>
    <p:sldId id="282" r:id="rId17"/>
    <p:sldId id="277" r:id="rId18"/>
    <p:sldId id="286" r:id="rId19"/>
    <p:sldId id="289" r:id="rId20"/>
    <p:sldId id="304" r:id="rId21"/>
    <p:sldId id="291" r:id="rId22"/>
    <p:sldId id="290" r:id="rId23"/>
    <p:sldId id="293" r:id="rId24"/>
    <p:sldId id="283" r:id="rId25"/>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陳玉鳳" initials="陳玉鳳"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06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1" autoAdjust="0"/>
    <p:restoredTop sz="90587" autoAdjust="0"/>
  </p:normalViewPr>
  <p:slideViewPr>
    <p:cSldViewPr snapToGrid="0">
      <p:cViewPr varScale="1">
        <p:scale>
          <a:sx n="62" d="100"/>
          <a:sy n="62" d="100"/>
        </p:scale>
        <p:origin x="936" y="84"/>
      </p:cViewPr>
      <p:guideLst>
        <p:guide orient="horz" pos="2160"/>
        <p:guide pos="3840"/>
      </p:guideLst>
    </p:cSldViewPr>
  </p:slideViewPr>
  <p:notesTextViewPr>
    <p:cViewPr>
      <p:scale>
        <a:sx n="1" d="1"/>
        <a:sy n="1" d="1"/>
      </p:scale>
      <p:origin x="0" y="0"/>
    </p:cViewPr>
  </p:notesTextViewPr>
  <p:sorterViewPr>
    <p:cViewPr>
      <p:scale>
        <a:sx n="100" d="100"/>
        <a:sy n="100" d="100"/>
      </p:scale>
      <p:origin x="0" y="-416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9-26T00:47:08.519" idx="1">
    <p:pos x="10" y="10"/>
    <p:text>PVC</p:text>
    <p:extLst>
      <p:ext uri="{C676402C-5697-4E1C-873F-D02D1690AC5C}">
        <p15:threadingInfo xmlns:p15="http://schemas.microsoft.com/office/powerpoint/2012/main" timeZoneBias="-48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2C4366C-8A7D-4739-B379-5388DADDEF55}" type="datetimeFigureOut">
              <a:rPr lang="zh-TW" altLang="en-US" smtClean="0"/>
              <a:t>2016/10/10</a:t>
            </a:fld>
            <a:endParaRPr lang="zh-TW" altLang="en-US"/>
          </a:p>
        </p:txBody>
      </p:sp>
      <p:sp>
        <p:nvSpPr>
          <p:cNvPr id="4" name="頁尾版面配置區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1323595-C981-424F-93F3-A25264C538B2}" type="slidenum">
              <a:rPr lang="zh-TW" altLang="en-US" smtClean="0"/>
              <a:t>‹#›</a:t>
            </a:fld>
            <a:endParaRPr lang="zh-TW" altLang="en-US"/>
          </a:p>
        </p:txBody>
      </p:sp>
    </p:spTree>
    <p:extLst>
      <p:ext uri="{BB962C8B-B14F-4D97-AF65-F5344CB8AC3E}">
        <p14:creationId xmlns:p14="http://schemas.microsoft.com/office/powerpoint/2010/main" val="40810553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A4267F-CD4E-4D54-94B3-C21E705CED0A}" type="datetimeFigureOut">
              <a:rPr lang="zh-TW" altLang="en-US" smtClean="0"/>
              <a:t>2016/10/10</a:t>
            </a:fld>
            <a:endParaRPr lang="zh-TW"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5CD30E-5CF5-4D2E-8B8B-97AE18461C3E}" type="slidenum">
              <a:rPr lang="zh-TW" altLang="en-US" smtClean="0"/>
              <a:t>‹#›</a:t>
            </a:fld>
            <a:endParaRPr lang="zh-TW" altLang="en-US"/>
          </a:p>
        </p:txBody>
      </p:sp>
    </p:spTree>
    <p:extLst>
      <p:ext uri="{BB962C8B-B14F-4D97-AF65-F5344CB8AC3E}">
        <p14:creationId xmlns:p14="http://schemas.microsoft.com/office/powerpoint/2010/main" val="3223363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a:t>
            </a:fld>
            <a:endParaRPr lang="zh-TW" altLang="en-US"/>
          </a:p>
        </p:txBody>
      </p:sp>
    </p:spTree>
    <p:extLst>
      <p:ext uri="{BB962C8B-B14F-4D97-AF65-F5344CB8AC3E}">
        <p14:creationId xmlns:p14="http://schemas.microsoft.com/office/powerpoint/2010/main" val="33030870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4</a:t>
            </a:fld>
            <a:endParaRPr lang="zh-TW" altLang="en-US"/>
          </a:p>
        </p:txBody>
      </p:sp>
    </p:spTree>
    <p:extLst>
      <p:ext uri="{BB962C8B-B14F-4D97-AF65-F5344CB8AC3E}">
        <p14:creationId xmlns:p14="http://schemas.microsoft.com/office/powerpoint/2010/main" val="3098896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石油在地底下要醞釀</a:t>
            </a:r>
            <a:r>
              <a:rPr lang="en-US" altLang="zh-TW" dirty="0"/>
              <a:t>7000</a:t>
            </a:r>
            <a:r>
              <a:rPr lang="zh-TW" altLang="en-US" dirty="0"/>
              <a:t>年，我們把它做成塑膠袋用</a:t>
            </a:r>
            <a:r>
              <a:rPr lang="en-US" altLang="zh-TW" dirty="0"/>
              <a:t>1</a:t>
            </a:r>
            <a:r>
              <a:rPr lang="zh-TW" altLang="en-US" dirty="0"/>
              <a:t>桶石油做原料</a:t>
            </a:r>
            <a:r>
              <a:rPr lang="en-US" altLang="zh-TW" dirty="0"/>
              <a:t>+1</a:t>
            </a:r>
            <a:r>
              <a:rPr lang="zh-TW" altLang="en-US" dirty="0"/>
              <a:t>桶石油做燃料，才來做出來，而一個塑膠袋我們卻可能只用了幾分鐘而已。</a:t>
            </a:r>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5</a:t>
            </a:fld>
            <a:endParaRPr lang="zh-TW" altLang="en-US"/>
          </a:p>
        </p:txBody>
      </p:sp>
    </p:spTree>
    <p:extLst>
      <p:ext uri="{BB962C8B-B14F-4D97-AF65-F5344CB8AC3E}">
        <p14:creationId xmlns:p14="http://schemas.microsoft.com/office/powerpoint/2010/main" val="18581148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6</a:t>
            </a:fld>
            <a:endParaRPr lang="zh-TW" altLang="en-US"/>
          </a:p>
        </p:txBody>
      </p:sp>
    </p:spTree>
    <p:extLst>
      <p:ext uri="{BB962C8B-B14F-4D97-AF65-F5344CB8AC3E}">
        <p14:creationId xmlns:p14="http://schemas.microsoft.com/office/powerpoint/2010/main" val="2242913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sz="1200" b="0" i="0" kern="1200" dirty="0">
                <a:solidFill>
                  <a:schemeClr val="tx1"/>
                </a:solidFill>
                <a:effectLst/>
                <a:latin typeface="+mn-lt"/>
                <a:ea typeface="+mn-ea"/>
                <a:cs typeface="+mn-cs"/>
              </a:rPr>
              <a:t>為甚麼有塑膠的大量產物</a:t>
            </a:r>
            <a:r>
              <a:rPr lang="en-US" altLang="zh-TW" sz="1200" b="0" i="0" kern="1200" dirty="0">
                <a:solidFill>
                  <a:schemeClr val="tx1"/>
                </a:solidFill>
                <a:effectLst/>
                <a:latin typeface="+mn-lt"/>
                <a:ea typeface="+mn-ea"/>
                <a:cs typeface="+mn-cs"/>
              </a:rPr>
              <a:t>?</a:t>
            </a:r>
            <a:r>
              <a:rPr lang="zh-TW" altLang="en-US" sz="1200" b="0" i="0" kern="1200" dirty="0">
                <a:solidFill>
                  <a:schemeClr val="tx1"/>
                </a:solidFill>
                <a:effectLst/>
                <a:latin typeface="+mn-lt"/>
                <a:ea typeface="+mn-ea"/>
                <a:cs typeface="+mn-cs"/>
              </a:rPr>
              <a:t>是因為二次大戰後，物資缺乏，石油化學疾速發展，陸續出現許多大量生產、價格低廉的塑膠製品，人們的生活也和塑膠關係愈來愈密切。所以，原料製造出來的塑膠產物，距今不滿百年，所以她從產吃到消失，到底要多久的時間，時沒有很明確的數字，但根據研究者保守的估算，至少要</a:t>
            </a:r>
            <a:r>
              <a:rPr lang="en-US" altLang="zh-TW" sz="1200" b="0" i="0" kern="1200" dirty="0">
                <a:solidFill>
                  <a:schemeClr val="tx1"/>
                </a:solidFill>
                <a:effectLst/>
                <a:latin typeface="+mn-lt"/>
                <a:ea typeface="+mn-ea"/>
                <a:cs typeface="+mn-cs"/>
              </a:rPr>
              <a:t>4-500</a:t>
            </a:r>
            <a:r>
              <a:rPr lang="zh-TW" altLang="en-US" sz="1200" b="0" i="0" kern="1200" dirty="0">
                <a:solidFill>
                  <a:schemeClr val="tx1"/>
                </a:solidFill>
                <a:effectLst/>
                <a:latin typeface="+mn-lt"/>
                <a:ea typeface="+mn-ea"/>
                <a:cs typeface="+mn-cs"/>
              </a:rPr>
              <a:t>年，而這段時間內，塑膠垃圾仍不斷在累加中，所以，各位可以想像一下，如果沒有解決的發法，未來我們生活的是世界會是怎樣的世界</a:t>
            </a:r>
            <a:r>
              <a:rPr lang="en-US" altLang="zh-TW" sz="1200" b="0" i="0" kern="1200" dirty="0">
                <a:solidFill>
                  <a:schemeClr val="tx1"/>
                </a:solidFill>
                <a:effectLst/>
                <a:latin typeface="+mn-lt"/>
                <a:ea typeface="+mn-ea"/>
                <a:cs typeface="+mn-cs"/>
              </a:rPr>
              <a:t>!?</a:t>
            </a:r>
          </a:p>
          <a:p>
            <a:endParaRPr lang="en-US" altLang="zh-TW" sz="1200" b="0" i="0" kern="1200" dirty="0">
              <a:solidFill>
                <a:schemeClr val="tx1"/>
              </a:solidFill>
              <a:effectLst/>
              <a:latin typeface="+mn-lt"/>
              <a:ea typeface="+mn-ea"/>
              <a:cs typeface="+mn-cs"/>
            </a:endParaRPr>
          </a:p>
          <a:p>
            <a:r>
              <a:rPr lang="zh-TW" altLang="zh-TW" sz="1200" kern="1200" dirty="0">
                <a:solidFill>
                  <a:schemeClr val="tx1"/>
                </a:solidFill>
                <a:effectLst/>
                <a:latin typeface="+mn-lt"/>
                <a:ea typeface="+mn-ea"/>
                <a:cs typeface="+mn-cs"/>
              </a:rPr>
              <a:t>塑膠通常是不可再生的合成聚合物，因此塑膠碎片是在海洋和世界各地海灘上最持久的污染物之一，並會流入海洋、存在很長一段時間。這些塑膠碎片與顆粒相對於海水浮動、風的漂移與水流，其密度較低，比重比海水小因而浮力大，可被運送得非常遙遠。</a:t>
            </a:r>
            <a:endParaRPr lang="zh-TW" altLang="en-US" dirty="0"/>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7</a:t>
            </a:fld>
            <a:endParaRPr lang="zh-TW" altLang="en-US"/>
          </a:p>
        </p:txBody>
      </p:sp>
    </p:spTree>
    <p:extLst>
      <p:ext uri="{BB962C8B-B14F-4D97-AF65-F5344CB8AC3E}">
        <p14:creationId xmlns:p14="http://schemas.microsoft.com/office/powerpoint/2010/main" val="3550308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zh-TW" sz="1200" kern="1200" dirty="0">
                <a:solidFill>
                  <a:schemeClr val="tx1"/>
                </a:solidFill>
                <a:effectLst/>
                <a:latin typeface="+mn-lt"/>
                <a:ea typeface="+mn-ea"/>
                <a:cs typeface="+mn-cs"/>
              </a:rPr>
              <a:t>為什麼關心海洋因為海洋是</a:t>
            </a:r>
            <a:r>
              <a:rPr lang="zh-TW" altLang="en-US" sz="1200" kern="1200" dirty="0">
                <a:solidFill>
                  <a:schemeClr val="tx1"/>
                </a:solidFill>
                <a:effectLst/>
                <a:latin typeface="+mn-lt"/>
                <a:ea typeface="+mn-ea"/>
                <a:cs typeface="+mn-cs"/>
              </a:rPr>
              <a:t>佔</a:t>
            </a:r>
            <a:r>
              <a:rPr lang="zh-TW" altLang="zh-TW" sz="1200" kern="1200" dirty="0">
                <a:solidFill>
                  <a:schemeClr val="tx1"/>
                </a:solidFill>
                <a:effectLst/>
                <a:latin typeface="+mn-lt"/>
                <a:ea typeface="+mn-ea"/>
                <a:cs typeface="+mn-cs"/>
              </a:rPr>
              <a:t>地球</a:t>
            </a:r>
            <a:r>
              <a:rPr lang="zh-TW" altLang="en-US" sz="1200" kern="1200" dirty="0">
                <a:solidFill>
                  <a:schemeClr val="tx1"/>
                </a:solidFill>
                <a:effectLst/>
                <a:latin typeface="+mn-lt"/>
                <a:ea typeface="+mn-ea"/>
                <a:cs typeface="+mn-cs"/>
              </a:rPr>
              <a:t>的</a:t>
            </a:r>
            <a:r>
              <a:rPr lang="en-US" altLang="zh-TW" sz="1200" kern="1200" dirty="0">
                <a:solidFill>
                  <a:schemeClr val="tx1"/>
                </a:solidFill>
                <a:effectLst/>
                <a:latin typeface="+mn-lt"/>
                <a:ea typeface="+mn-ea"/>
                <a:cs typeface="+mn-cs"/>
              </a:rPr>
              <a:t>7/10</a:t>
            </a:r>
            <a:r>
              <a:rPr lang="zh-TW" altLang="en-US" sz="1200" kern="1200" dirty="0">
                <a:solidFill>
                  <a:schemeClr val="tx1"/>
                </a:solidFill>
                <a:effectLst/>
                <a:latin typeface="+mn-lt"/>
                <a:ea typeface="+mn-ea"/>
                <a:cs typeface="+mn-cs"/>
              </a:rPr>
              <a:t>，是整個地球的</a:t>
            </a:r>
            <a:r>
              <a:rPr lang="zh-TW" altLang="zh-TW" sz="1200" kern="1200" dirty="0">
                <a:solidFill>
                  <a:schemeClr val="tx1"/>
                </a:solidFill>
                <a:effectLst/>
                <a:latin typeface="+mn-lt"/>
                <a:ea typeface="+mn-ea"/>
                <a:cs typeface="+mn-cs"/>
              </a:rPr>
              <a:t>根本維生系統，提供我們食物，氧氣，沒有海洋我們就生存不下去了。</a:t>
            </a:r>
            <a:br>
              <a:rPr lang="en-US" altLang="zh-TW" sz="1200" kern="1200" dirty="0">
                <a:solidFill>
                  <a:schemeClr val="tx1"/>
                </a:solidFill>
                <a:effectLst/>
                <a:latin typeface="+mn-lt"/>
                <a:ea typeface="+mn-ea"/>
                <a:cs typeface="+mn-cs"/>
              </a:rPr>
            </a:br>
            <a:r>
              <a:rPr lang="zh-TW" altLang="en-US" sz="1200" kern="1200" dirty="0">
                <a:solidFill>
                  <a:schemeClr val="tx1"/>
                </a:solidFill>
                <a:effectLst/>
                <a:latin typeface="+mn-lt"/>
                <a:ea typeface="+mn-ea"/>
                <a:cs typeface="+mn-cs"/>
              </a:rPr>
              <a:t>海洋提供我們食物，這個部分大家了解；而氧氣部分，</a:t>
            </a:r>
            <a:r>
              <a:rPr lang="zh-TW" altLang="zh-TW" sz="1200" kern="1200" dirty="0">
                <a:solidFill>
                  <a:schemeClr val="tx1"/>
                </a:solidFill>
                <a:effectLst/>
                <a:latin typeface="+mn-lt"/>
                <a:ea typeface="+mn-ea"/>
                <a:cs typeface="+mn-cs"/>
              </a:rPr>
              <a:t>其中</a:t>
            </a:r>
            <a:r>
              <a:rPr lang="en-US" altLang="zh-TW" sz="1200" kern="1200" dirty="0">
                <a:solidFill>
                  <a:schemeClr val="tx1"/>
                </a:solidFill>
                <a:effectLst/>
                <a:latin typeface="+mn-lt"/>
                <a:ea typeface="+mn-ea"/>
                <a:cs typeface="+mn-cs"/>
              </a:rPr>
              <a:t>10%</a:t>
            </a:r>
            <a:r>
              <a:rPr lang="zh-TW" altLang="zh-TW" sz="1200" kern="1200" dirty="0">
                <a:solidFill>
                  <a:schemeClr val="tx1"/>
                </a:solidFill>
                <a:effectLst/>
                <a:latin typeface="+mn-lt"/>
                <a:ea typeface="+mn-ea"/>
                <a:cs typeface="+mn-cs"/>
              </a:rPr>
              <a:t>是陸地上的樹製造給我們的 ，另外的</a:t>
            </a:r>
            <a:r>
              <a:rPr lang="en-US" altLang="zh-TW" sz="1200" kern="1200" dirty="0">
                <a:solidFill>
                  <a:schemeClr val="tx1"/>
                </a:solidFill>
                <a:effectLst/>
                <a:latin typeface="+mn-lt"/>
                <a:ea typeface="+mn-ea"/>
                <a:cs typeface="+mn-cs"/>
              </a:rPr>
              <a:t>90%</a:t>
            </a:r>
            <a:r>
              <a:rPr lang="zh-TW" altLang="zh-TW" sz="1200" kern="1200" dirty="0">
                <a:solidFill>
                  <a:schemeClr val="tx1"/>
                </a:solidFill>
                <a:effectLst/>
                <a:latin typeface="+mn-lt"/>
                <a:ea typeface="+mn-ea"/>
                <a:cs typeface="+mn-cs"/>
              </a:rPr>
              <a:t>是從海洋</a:t>
            </a:r>
            <a:r>
              <a:rPr lang="zh-TW" altLang="en-US" sz="1200" kern="1200" dirty="0">
                <a:solidFill>
                  <a:schemeClr val="tx1"/>
                </a:solidFill>
                <a:effectLst/>
                <a:latin typeface="+mn-lt"/>
                <a:ea typeface="+mn-ea"/>
                <a:cs typeface="+mn-cs"/>
              </a:rPr>
              <a:t>裡的海藻</a:t>
            </a:r>
            <a:r>
              <a:rPr lang="zh-TW" altLang="zh-TW" sz="1200" kern="1200" dirty="0">
                <a:solidFill>
                  <a:schemeClr val="tx1"/>
                </a:solidFill>
                <a:effectLst/>
                <a:latin typeface="+mn-lt"/>
                <a:ea typeface="+mn-ea"/>
                <a:cs typeface="+mn-cs"/>
              </a:rPr>
              <a:t>來的。海洋裡的垃圾多，把陽光都遮住了 </a:t>
            </a:r>
            <a:r>
              <a:rPr lang="zh-TW" altLang="en-US" sz="1200" kern="1200" dirty="0">
                <a:solidFill>
                  <a:schemeClr val="tx1"/>
                </a:solidFill>
                <a:effectLst/>
                <a:latin typeface="+mn-lt"/>
                <a:ea typeface="+mn-ea"/>
                <a:cs typeface="+mn-cs"/>
              </a:rPr>
              <a:t>，海藻</a:t>
            </a:r>
            <a:r>
              <a:rPr lang="zh-TW" altLang="zh-TW" sz="1200" kern="1200" dirty="0">
                <a:solidFill>
                  <a:schemeClr val="tx1"/>
                </a:solidFill>
                <a:effectLst/>
                <a:latin typeface="+mn-lt"/>
                <a:ea typeface="+mn-ea"/>
                <a:cs typeface="+mn-cs"/>
              </a:rPr>
              <a:t>就無法行光合作用了</a:t>
            </a:r>
            <a:r>
              <a:rPr lang="zh-TW" altLang="en-US" sz="1200" kern="1200" dirty="0">
                <a:solidFill>
                  <a:schemeClr val="tx1"/>
                </a:solidFill>
                <a:effectLst/>
                <a:latin typeface="+mn-lt"/>
                <a:ea typeface="+mn-ea"/>
                <a:cs typeface="+mn-cs"/>
              </a:rPr>
              <a:t>，</a:t>
            </a:r>
            <a:r>
              <a:rPr lang="zh-TW" altLang="zh-TW" sz="1200" kern="1200" dirty="0">
                <a:solidFill>
                  <a:schemeClr val="tx1"/>
                </a:solidFill>
                <a:effectLst/>
                <a:latin typeface="+mn-lt"/>
                <a:ea typeface="+mn-ea"/>
                <a:cs typeface="+mn-cs"/>
              </a:rPr>
              <a:t>就沒辦法提供我們氧氣了，如此全球暖化</a:t>
            </a:r>
            <a:r>
              <a:rPr lang="zh-TW" altLang="en-US" sz="1200" kern="1200" dirty="0">
                <a:solidFill>
                  <a:schemeClr val="tx1"/>
                </a:solidFill>
                <a:effectLst/>
                <a:latin typeface="+mn-lt"/>
                <a:ea typeface="+mn-ea"/>
                <a:cs typeface="+mn-cs"/>
              </a:rPr>
              <a:t>也</a:t>
            </a:r>
            <a:r>
              <a:rPr lang="zh-TW" altLang="zh-TW" sz="1200" kern="1200" dirty="0">
                <a:solidFill>
                  <a:schemeClr val="tx1"/>
                </a:solidFill>
                <a:effectLst/>
                <a:latin typeface="+mn-lt"/>
                <a:ea typeface="+mn-ea"/>
                <a:cs typeface="+mn-cs"/>
              </a:rPr>
              <a:t>就越來越嚴重 。</a:t>
            </a:r>
          </a:p>
          <a:p>
            <a:endParaRPr lang="zh-TW" altLang="en-US" dirty="0"/>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8</a:t>
            </a:fld>
            <a:endParaRPr lang="zh-TW" altLang="en-US"/>
          </a:p>
        </p:txBody>
      </p:sp>
    </p:spTree>
    <p:extLst>
      <p:ext uri="{BB962C8B-B14F-4D97-AF65-F5344CB8AC3E}">
        <p14:creationId xmlns:p14="http://schemas.microsoft.com/office/powerpoint/2010/main" val="15834536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200" b="0" i="0" kern="1200" dirty="0">
                <a:solidFill>
                  <a:schemeClr val="tx1"/>
                </a:solidFill>
                <a:effectLst/>
                <a:latin typeface="+mn-lt"/>
                <a:ea typeface="+mn-ea"/>
                <a:cs typeface="+mn-cs"/>
              </a:rPr>
              <a:t>直到 </a:t>
            </a:r>
            <a:r>
              <a:rPr lang="en-US" altLang="zh-TW" sz="1200" b="0" i="0" kern="1200" dirty="0">
                <a:solidFill>
                  <a:schemeClr val="tx1"/>
                </a:solidFill>
                <a:effectLst/>
                <a:latin typeface="+mn-lt"/>
                <a:ea typeface="+mn-ea"/>
                <a:cs typeface="+mn-cs"/>
              </a:rPr>
              <a:t>1997 </a:t>
            </a:r>
            <a:r>
              <a:rPr lang="zh-TW" altLang="en-US" sz="1200" b="0" i="0" kern="1200" dirty="0">
                <a:solidFill>
                  <a:schemeClr val="tx1"/>
                </a:solidFill>
                <a:effectLst/>
                <a:latin typeface="+mn-lt"/>
                <a:ea typeface="+mn-ea"/>
                <a:cs typeface="+mn-cs"/>
              </a:rPr>
              <a:t>年，水手出身的科學家 </a:t>
            </a:r>
            <a:r>
              <a:rPr lang="en-US" altLang="zh-TW" sz="1200" b="0" i="0" kern="1200" dirty="0">
                <a:solidFill>
                  <a:schemeClr val="tx1"/>
                </a:solidFill>
                <a:effectLst/>
                <a:latin typeface="+mn-lt"/>
                <a:ea typeface="+mn-ea"/>
                <a:cs typeface="+mn-cs"/>
              </a:rPr>
              <a:t>Charles Moore </a:t>
            </a:r>
            <a:r>
              <a:rPr lang="zh-TW" altLang="en-US" sz="1200" b="0" i="0" kern="1200" dirty="0">
                <a:solidFill>
                  <a:schemeClr val="tx1"/>
                </a:solidFill>
                <a:effectLst/>
                <a:latin typeface="+mn-lt"/>
                <a:ea typeface="+mn-ea"/>
                <a:cs typeface="+mn-cs"/>
              </a:rPr>
              <a:t>乘船從夏威夷到加州長灘過程中的發現，發現北太平洋環流中充滿了塑膠垃圾，後來將該區域稱為「太平洋垃圾帶」才引起了大眾對於塑膠垃圾現象的關注。太平洋垃圾帶是由高密度的漂浮塑膠碎片組成，人們稱之為「垃圾漩渦」、 「世界上最大的垃圾場」、以及「海洋濃湯」 </a:t>
            </a:r>
            <a:r>
              <a:rPr lang="en-US" altLang="zh-TW" sz="1200" b="0" i="0" kern="1200" dirty="0">
                <a:solidFill>
                  <a:schemeClr val="tx1"/>
                </a:solidFill>
                <a:effectLst/>
                <a:latin typeface="+mn-lt"/>
                <a:ea typeface="+mn-ea"/>
                <a:cs typeface="+mn-cs"/>
              </a:rPr>
              <a:t>- Moore </a:t>
            </a:r>
            <a:r>
              <a:rPr lang="zh-TW" altLang="en-US" sz="1200" b="0" i="0" kern="1200" dirty="0">
                <a:solidFill>
                  <a:schemeClr val="tx1"/>
                </a:solidFill>
                <a:effectLst/>
                <a:latin typeface="+mn-lt"/>
                <a:ea typeface="+mn-ea"/>
                <a:cs typeface="+mn-cs"/>
              </a:rPr>
              <a:t>並與其科學團隊進行研究，於 </a:t>
            </a:r>
            <a:r>
              <a:rPr lang="en-US" altLang="zh-TW" sz="1200" b="0" i="0" kern="1200" dirty="0">
                <a:solidFill>
                  <a:schemeClr val="tx1"/>
                </a:solidFill>
                <a:effectLst/>
                <a:latin typeface="+mn-lt"/>
                <a:ea typeface="+mn-ea"/>
                <a:cs typeface="+mn-cs"/>
              </a:rPr>
              <a:t>2001 </a:t>
            </a:r>
            <a:r>
              <a:rPr lang="zh-TW" altLang="en-US" sz="1200" b="0" i="0" kern="1200" dirty="0">
                <a:solidFill>
                  <a:schemeClr val="tx1"/>
                </a:solidFill>
                <a:effectLst/>
                <a:latin typeface="+mn-lt"/>
                <a:ea typeface="+mn-ea"/>
                <a:cs typeface="+mn-cs"/>
              </a:rPr>
              <a:t>年的海洋污染報告中計算出，該區域中塑膠重量比上浮游生物重量的比例，竟然高達 </a:t>
            </a:r>
            <a:r>
              <a:rPr lang="en-US" altLang="zh-TW" sz="1200" b="0" i="0" kern="1200" dirty="0">
                <a:solidFill>
                  <a:schemeClr val="tx1"/>
                </a:solidFill>
                <a:effectLst/>
                <a:latin typeface="+mn-lt"/>
                <a:ea typeface="+mn-ea"/>
                <a:cs typeface="+mn-cs"/>
              </a:rPr>
              <a:t>6 : 1 –</a:t>
            </a: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200" b="0" i="0" kern="1200" dirty="0">
                <a:solidFill>
                  <a:schemeClr val="tx1"/>
                </a:solidFill>
                <a:effectLst/>
                <a:latin typeface="+mn-lt"/>
                <a:ea typeface="+mn-ea"/>
                <a:cs typeface="+mn-cs"/>
              </a:rPr>
              <a:t>**五大洋流和可能垃圾袋的位置</a:t>
            </a:r>
            <a:endParaRPr lang="en-US" altLang="zh-TW"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200" b="0" i="0" kern="1200" dirty="0">
                <a:solidFill>
                  <a:schemeClr val="tx1"/>
                </a:solidFill>
                <a:effectLst/>
                <a:latin typeface="+mn-lt"/>
                <a:ea typeface="+mn-ea"/>
                <a:cs typeface="+mn-cs"/>
              </a:rPr>
              <a:t>由於塑膠通常是不可再生的合成聚合物，因此塑膠碎片是在海洋和世界各地海灘上最持久的污染物之一，並會流入海洋、存在很長一段時間。這些塑膠碎片與顆粒相對於海水浮動、風的漂移與水流，其密度較低，比重比海水小因而浮力大，可被運送得非常遙遠。在海洋中的降解非常緩慢</a:t>
            </a:r>
            <a:endParaRPr lang="zh-TW" altLang="en-US" sz="1200" b="1" dirty="0">
              <a:solidFill>
                <a:srgbClr val="003300"/>
              </a:solidFill>
              <a:effectLst>
                <a:outerShdw blurRad="38100" dist="38100" dir="2700000" algn="tl">
                  <a:srgbClr val="000000">
                    <a:alpha val="43137"/>
                  </a:srgbClr>
                </a:outerShdw>
              </a:effectLst>
              <a:latin typeface="Constantia"/>
              <a:ea typeface="標楷體" panose="03000509000000000000" pitchFamily="65"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1200" b="1" dirty="0">
              <a:solidFill>
                <a:srgbClr val="003300"/>
              </a:solidFill>
              <a:effectLst>
                <a:outerShdw blurRad="38100" dist="38100" dir="2700000" algn="tl">
                  <a:srgbClr val="000000">
                    <a:alpha val="43137"/>
                  </a:srgbClr>
                </a:outerShdw>
              </a:effectLst>
              <a:latin typeface="Constantia"/>
              <a:ea typeface="標楷體" panose="03000509000000000000" pitchFamily="65" charset="-120"/>
            </a:endParaRPr>
          </a:p>
          <a:p>
            <a:endParaRPr lang="zh-TW" altLang="en-US" dirty="0"/>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9</a:t>
            </a:fld>
            <a:endParaRPr lang="zh-TW" altLang="en-US"/>
          </a:p>
        </p:txBody>
      </p:sp>
    </p:spTree>
    <p:extLst>
      <p:ext uri="{BB962C8B-B14F-4D97-AF65-F5344CB8AC3E}">
        <p14:creationId xmlns:p14="http://schemas.microsoft.com/office/powerpoint/2010/main" val="1143515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用一個小小的實驗來了解海洋垃圾帶的形成，也了解海洋垃圾主要是些甚麼東西，怎麼來</a:t>
            </a:r>
            <a:r>
              <a:rPr lang="en-US" altLang="zh-TW" dirty="0"/>
              <a:t>?</a:t>
            </a:r>
          </a:p>
          <a:p>
            <a:r>
              <a:rPr lang="zh-TW" altLang="en-US" dirty="0"/>
              <a:t>一般我們會以為這些垃圾，世人麼到海邊玩，隨意丟棄的，其實</a:t>
            </a:r>
            <a:endParaRPr lang="en-US" altLang="zh-TW" dirty="0"/>
          </a:p>
          <a:p>
            <a:r>
              <a:rPr lang="en-US" altLang="zh-TW" dirty="0"/>
              <a:t>1.</a:t>
            </a:r>
            <a:r>
              <a:rPr lang="zh-TW" altLang="en-US" dirty="0"/>
              <a:t>來自都是，由下水道進入海洋  </a:t>
            </a:r>
            <a:r>
              <a:rPr lang="en-US" altLang="zh-TW" dirty="0"/>
              <a:t>2.</a:t>
            </a:r>
            <a:r>
              <a:rPr lang="zh-TW" altLang="en-US" dirty="0"/>
              <a:t>海上活動與船隻，船上空間有限，在航行捕撈過程，丟棄，有意或不小心掉落的撈捕工具漁網浮球  </a:t>
            </a:r>
            <a:r>
              <a:rPr lang="en-US" altLang="zh-TW" dirty="0"/>
              <a:t>3.</a:t>
            </a:r>
            <a:r>
              <a:rPr lang="zh-TW" altLang="en-US" dirty="0"/>
              <a:t>不肖廠商傾倒的廢棄物</a:t>
            </a:r>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10</a:t>
            </a:fld>
            <a:endParaRPr lang="zh-TW" altLang="en-US"/>
          </a:p>
        </p:txBody>
      </p:sp>
    </p:spTree>
    <p:extLst>
      <p:ext uri="{BB962C8B-B14F-4D97-AF65-F5344CB8AC3E}">
        <p14:creationId xmlns:p14="http://schemas.microsoft.com/office/powerpoint/2010/main" val="652068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再來看一段更血腥的短片，希望下次我們要使用塑膠吸管時，可以多一點考量。</a:t>
            </a:r>
            <a:endParaRPr lang="en-US" altLang="zh-TW" dirty="0"/>
          </a:p>
          <a:p>
            <a:r>
              <a:rPr lang="en-US" altLang="zh-TW" dirty="0"/>
              <a:t>3:40-5:37</a:t>
            </a:r>
            <a:r>
              <a:rPr lang="zh-TW" altLang="en-US" dirty="0"/>
              <a:t>可以跳過</a:t>
            </a:r>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11</a:t>
            </a:fld>
            <a:endParaRPr lang="zh-TW" altLang="en-US"/>
          </a:p>
        </p:txBody>
      </p:sp>
    </p:spTree>
    <p:extLst>
      <p:ext uri="{BB962C8B-B14F-4D97-AF65-F5344CB8AC3E}">
        <p14:creationId xmlns:p14="http://schemas.microsoft.com/office/powerpoint/2010/main" val="7461324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zh-TW" sz="1200" kern="1200" dirty="0">
                <a:solidFill>
                  <a:schemeClr val="tx1"/>
                </a:solidFill>
                <a:effectLst/>
                <a:latin typeface="+mn-lt"/>
                <a:ea typeface="+mn-ea"/>
                <a:cs typeface="+mn-cs"/>
              </a:rPr>
              <a:t>鄰苯二甲酸和雙酚</a:t>
            </a:r>
            <a:r>
              <a:rPr lang="en-US" altLang="zh-TW" sz="1200" kern="1200" dirty="0">
                <a:solidFill>
                  <a:schemeClr val="tx1"/>
                </a:solidFill>
                <a:effectLst/>
                <a:latin typeface="+mn-lt"/>
                <a:ea typeface="+mn-ea"/>
                <a:cs typeface="+mn-cs"/>
              </a:rPr>
              <a:t>a</a:t>
            </a:r>
            <a:r>
              <a:rPr lang="zh-TW" altLang="zh-TW" sz="1200" kern="1200" dirty="0">
                <a:solidFill>
                  <a:schemeClr val="tx1"/>
                </a:solidFill>
                <a:effectLst/>
                <a:latin typeface="+mn-lt"/>
                <a:ea typeface="+mn-ea"/>
                <a:cs typeface="+mn-cs"/>
              </a:rPr>
              <a:t>都是塑膠 產物 鄰苯二甲酸</a:t>
            </a:r>
            <a:r>
              <a:rPr lang="zh-TW" altLang="en-US" sz="1200" kern="1200" dirty="0">
                <a:solidFill>
                  <a:schemeClr val="tx1"/>
                </a:solidFill>
                <a:effectLst/>
                <a:latin typeface="+mn-lt"/>
                <a:ea typeface="+mn-ea"/>
                <a:cs typeface="+mn-cs"/>
              </a:rPr>
              <a:t>是一種塑化劑，</a:t>
            </a:r>
            <a:r>
              <a:rPr lang="zh-TW" altLang="zh-TW" sz="1200" kern="1200" dirty="0">
                <a:solidFill>
                  <a:schemeClr val="tx1"/>
                </a:solidFill>
                <a:effectLst/>
                <a:latin typeface="+mn-lt"/>
                <a:ea typeface="+mn-ea"/>
                <a:cs typeface="+mn-cs"/>
              </a:rPr>
              <a:t> 目的在 軟化塑膠 製品 </a:t>
            </a:r>
            <a:r>
              <a:rPr lang="zh-TW" altLang="en-US" sz="1200" kern="1200" dirty="0">
                <a:solidFill>
                  <a:schemeClr val="tx1"/>
                </a:solidFill>
                <a:effectLst/>
                <a:latin typeface="+mn-lt"/>
                <a:ea typeface="+mn-ea"/>
                <a:cs typeface="+mn-cs"/>
              </a:rPr>
              <a:t>，存在於</a:t>
            </a:r>
            <a:r>
              <a:rPr lang="en-US" altLang="zh-TW" sz="1200" kern="1200" dirty="0" err="1">
                <a:solidFill>
                  <a:schemeClr val="tx1"/>
                </a:solidFill>
                <a:effectLst/>
                <a:latin typeface="+mn-lt"/>
                <a:ea typeface="+mn-ea"/>
                <a:cs typeface="+mn-cs"/>
              </a:rPr>
              <a:t>pvc</a:t>
            </a:r>
            <a:r>
              <a:rPr lang="en-US" altLang="zh-TW" sz="1200" kern="1200" dirty="0">
                <a:solidFill>
                  <a:schemeClr val="tx1"/>
                </a:solidFill>
                <a:effectLst/>
                <a:latin typeface="+mn-lt"/>
                <a:ea typeface="+mn-ea"/>
                <a:cs typeface="+mn-cs"/>
              </a:rPr>
              <a:t> ,</a:t>
            </a:r>
            <a:r>
              <a:rPr lang="zh-TW" altLang="en-US" sz="1200" b="0" i="0" kern="1200" dirty="0">
                <a:solidFill>
                  <a:schemeClr val="tx1"/>
                </a:solidFill>
                <a:effectLst/>
                <a:latin typeface="+mn-lt"/>
                <a:ea typeface="+mn-ea"/>
                <a:cs typeface="+mn-cs"/>
              </a:rPr>
              <a:t>因塑化劑含有類似女性賀爾蒙的作用，長期大量暴露，恐引起罹患乳癌、子宮內膜癌等女性賀爾蒙相關癌症的風險增加。孕婦尿液中塑化劑代謝物濃度越高，其生產男嬰生殖器官先天性異常風險越高。</a:t>
            </a:r>
            <a:endParaRPr lang="en-US" altLang="zh-TW" sz="1200" b="0" i="0" kern="1200" dirty="0">
              <a:solidFill>
                <a:schemeClr val="tx1"/>
              </a:solidFill>
              <a:effectLst/>
              <a:latin typeface="+mn-lt"/>
              <a:ea typeface="+mn-ea"/>
              <a:cs typeface="+mn-cs"/>
            </a:endParaRPr>
          </a:p>
          <a:p>
            <a:r>
              <a:rPr lang="zh-TW" altLang="zh-TW" sz="1200" kern="1200" dirty="0">
                <a:solidFill>
                  <a:schemeClr val="tx1"/>
                </a:solidFill>
                <a:effectLst/>
                <a:latin typeface="+mn-lt"/>
                <a:ea typeface="+mn-ea"/>
                <a:cs typeface="+mn-cs"/>
              </a:rPr>
              <a:t>雙酚</a:t>
            </a:r>
            <a:r>
              <a:rPr lang="en-US" altLang="zh-TW" sz="1200" kern="1200" dirty="0">
                <a:solidFill>
                  <a:schemeClr val="tx1"/>
                </a:solidFill>
                <a:effectLst/>
                <a:latin typeface="+mn-lt"/>
                <a:ea typeface="+mn-ea"/>
                <a:cs typeface="+mn-cs"/>
              </a:rPr>
              <a:t>a</a:t>
            </a:r>
            <a:r>
              <a:rPr lang="zh-TW" altLang="zh-TW" sz="1200" kern="1200" dirty="0">
                <a:solidFill>
                  <a:schemeClr val="tx1"/>
                </a:solidFill>
                <a:effectLst/>
                <a:latin typeface="+mn-lt"/>
                <a:ea typeface="+mn-ea"/>
                <a:cs typeface="+mn-cs"/>
              </a:rPr>
              <a:t>就是</a:t>
            </a:r>
            <a:r>
              <a:rPr lang="en-US" altLang="zh-TW" sz="1200" kern="1200" dirty="0">
                <a:solidFill>
                  <a:schemeClr val="tx1"/>
                </a:solidFill>
                <a:effectLst/>
                <a:latin typeface="+mn-lt"/>
                <a:ea typeface="+mn-ea"/>
                <a:cs typeface="+mn-cs"/>
              </a:rPr>
              <a:t>BPA </a:t>
            </a:r>
            <a:r>
              <a:rPr lang="zh-TW" altLang="zh-TW" sz="1200" kern="1200" dirty="0">
                <a:solidFill>
                  <a:schemeClr val="tx1"/>
                </a:solidFill>
                <a:effectLst/>
                <a:latin typeface="+mn-lt"/>
                <a:ea typeface="+mn-ea"/>
                <a:cs typeface="+mn-cs"/>
              </a:rPr>
              <a:t>目的在硬化塑膠 這兩種都是環境荷爾蒙 對人的身體會造成 性別</a:t>
            </a:r>
            <a:r>
              <a:rPr lang="zh-TW" altLang="en-US" sz="1200" kern="1200" dirty="0">
                <a:solidFill>
                  <a:schemeClr val="tx1"/>
                </a:solidFill>
                <a:effectLst/>
                <a:latin typeface="+mn-lt"/>
                <a:ea typeface="+mn-ea"/>
                <a:cs typeface="+mn-cs"/>
              </a:rPr>
              <a:t>中性化，</a:t>
            </a:r>
            <a:r>
              <a:rPr lang="zh-TW" altLang="zh-TW" sz="1200" kern="1200" dirty="0">
                <a:solidFill>
                  <a:schemeClr val="tx1"/>
                </a:solidFill>
                <a:effectLst/>
                <a:latin typeface="+mn-lt"/>
                <a:ea typeface="+mn-ea"/>
                <a:cs typeface="+mn-cs"/>
              </a:rPr>
              <a:t>注意力不足</a:t>
            </a:r>
            <a:r>
              <a:rPr lang="zh-TW" altLang="en-US" sz="1200" kern="1200" dirty="0">
                <a:solidFill>
                  <a:schemeClr val="tx1"/>
                </a:solidFill>
                <a:effectLst/>
                <a:latin typeface="+mn-lt"/>
                <a:ea typeface="+mn-ea"/>
                <a:cs typeface="+mn-cs"/>
              </a:rPr>
              <a:t>、</a:t>
            </a:r>
            <a:r>
              <a:rPr lang="zh-TW" altLang="zh-TW" sz="1200" kern="1200" dirty="0">
                <a:solidFill>
                  <a:schemeClr val="tx1"/>
                </a:solidFill>
                <a:effectLst/>
                <a:latin typeface="+mn-lt"/>
                <a:ea typeface="+mn-ea"/>
                <a:cs typeface="+mn-cs"/>
              </a:rPr>
              <a:t>自閉</a:t>
            </a:r>
            <a:endParaRPr lang="en-US" altLang="zh-TW" sz="1200" kern="1200" dirty="0">
              <a:solidFill>
                <a:schemeClr val="tx1"/>
              </a:solidFill>
              <a:effectLst/>
              <a:latin typeface="+mn-lt"/>
              <a:ea typeface="+mn-ea"/>
              <a:cs typeface="+mn-cs"/>
            </a:endParaRPr>
          </a:p>
          <a:p>
            <a:r>
              <a:rPr lang="zh-TW" altLang="en-US" sz="1200" b="0" i="0" kern="1200" dirty="0">
                <a:solidFill>
                  <a:schemeClr val="tx1"/>
                </a:solidFill>
                <a:effectLst/>
                <a:latin typeface="+mn-lt"/>
                <a:ea typeface="+mn-ea"/>
                <a:cs typeface="+mn-cs"/>
              </a:rPr>
              <a:t>根據</a:t>
            </a:r>
            <a:r>
              <a:rPr lang="en-US" altLang="zh-TW" sz="1200" b="0" i="0" kern="1200" dirty="0">
                <a:solidFill>
                  <a:schemeClr val="tx1"/>
                </a:solidFill>
                <a:effectLst/>
                <a:latin typeface="+mn-lt"/>
                <a:ea typeface="+mn-ea"/>
                <a:cs typeface="+mn-cs"/>
              </a:rPr>
              <a:t>2007</a:t>
            </a:r>
            <a:r>
              <a:rPr lang="zh-TW" altLang="en-US" sz="1200" b="0" i="0" kern="1200" dirty="0">
                <a:solidFill>
                  <a:schemeClr val="tx1"/>
                </a:solidFill>
                <a:effectLst/>
                <a:latin typeface="+mn-lt"/>
                <a:ea typeface="+mn-ea"/>
                <a:cs typeface="+mn-cs"/>
              </a:rPr>
              <a:t>年成功大學李佳璋教授的研究，國內孕婦尿液中塑化劑相關代謝產物的含量，高達先進國家孕婦的尿中塑化劑含量高</a:t>
            </a:r>
            <a:r>
              <a:rPr lang="en-US" altLang="zh-TW" sz="1200" b="0" i="0" kern="1200" dirty="0">
                <a:solidFill>
                  <a:schemeClr val="tx1"/>
                </a:solidFill>
                <a:effectLst/>
                <a:latin typeface="+mn-lt"/>
                <a:ea typeface="+mn-ea"/>
                <a:cs typeface="+mn-cs"/>
              </a:rPr>
              <a:t>8~20</a:t>
            </a:r>
            <a:r>
              <a:rPr lang="zh-TW" altLang="en-US" sz="1200" b="0" i="0" kern="1200" dirty="0">
                <a:solidFill>
                  <a:schemeClr val="tx1"/>
                </a:solidFill>
                <a:effectLst/>
                <a:latin typeface="+mn-lt"/>
                <a:ea typeface="+mn-ea"/>
                <a:cs typeface="+mn-cs"/>
              </a:rPr>
              <a:t>倍，同樣的陽明大學蔡美蓮教授也發現國內國人每天由食物中攝取的塑化劑（</a:t>
            </a:r>
            <a:r>
              <a:rPr lang="en-US" altLang="zh-TW" sz="1200" b="0" i="0" kern="1200" dirty="0" err="1">
                <a:solidFill>
                  <a:schemeClr val="tx1"/>
                </a:solidFill>
                <a:effectLst/>
                <a:latin typeface="+mn-lt"/>
                <a:ea typeface="+mn-ea"/>
                <a:cs typeface="+mn-cs"/>
              </a:rPr>
              <a:t>DEHP</a:t>
            </a:r>
            <a:r>
              <a:rPr lang="zh-TW" altLang="en-US" sz="1200" b="0" i="0" kern="1200" dirty="0">
                <a:solidFill>
                  <a:schemeClr val="tx1"/>
                </a:solidFill>
                <a:effectLst/>
                <a:latin typeface="+mn-lt"/>
                <a:ea typeface="+mn-ea"/>
                <a:cs typeface="+mn-cs"/>
              </a:rPr>
              <a:t>，屬於鄰苯二甲酸酯鹽類的一種）的總量高達每公斤體重</a:t>
            </a:r>
            <a:r>
              <a:rPr lang="en-US" altLang="zh-TW" sz="1200" b="0" i="0" kern="1200" dirty="0">
                <a:solidFill>
                  <a:schemeClr val="tx1"/>
                </a:solidFill>
                <a:effectLst/>
                <a:latin typeface="+mn-lt"/>
                <a:ea typeface="+mn-ea"/>
                <a:cs typeface="+mn-cs"/>
              </a:rPr>
              <a:t>33.4</a:t>
            </a:r>
            <a:r>
              <a:rPr lang="zh-TW" altLang="en-US" sz="1200" b="0" i="0" kern="1200" dirty="0">
                <a:solidFill>
                  <a:schemeClr val="tx1"/>
                </a:solidFill>
                <a:effectLst/>
                <a:latin typeface="+mn-lt"/>
                <a:ea typeface="+mn-ea"/>
                <a:cs typeface="+mn-cs"/>
              </a:rPr>
              <a:t>微克，是德國人的</a:t>
            </a:r>
            <a:r>
              <a:rPr lang="en-US" altLang="zh-TW" sz="1200" b="0" i="0" kern="1200" dirty="0">
                <a:solidFill>
                  <a:schemeClr val="tx1"/>
                </a:solidFill>
                <a:effectLst/>
                <a:latin typeface="+mn-lt"/>
                <a:ea typeface="+mn-ea"/>
                <a:cs typeface="+mn-cs"/>
              </a:rPr>
              <a:t>3</a:t>
            </a:r>
            <a:r>
              <a:rPr lang="zh-TW" altLang="en-US" sz="1200" b="0" i="0" kern="1200">
                <a:solidFill>
                  <a:schemeClr val="tx1"/>
                </a:solidFill>
                <a:effectLst/>
                <a:latin typeface="+mn-lt"/>
                <a:ea typeface="+mn-ea"/>
                <a:cs typeface="+mn-cs"/>
              </a:rPr>
              <a:t>倍。</a:t>
            </a:r>
            <a:endParaRPr lang="zh-TW" altLang="en-US" dirty="0"/>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12</a:t>
            </a:fld>
            <a:endParaRPr lang="zh-TW" altLang="en-US"/>
          </a:p>
        </p:txBody>
      </p:sp>
    </p:spTree>
    <p:extLst>
      <p:ext uri="{BB962C8B-B14F-4D97-AF65-F5344CB8AC3E}">
        <p14:creationId xmlns:p14="http://schemas.microsoft.com/office/powerpoint/2010/main" val="15592847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13</a:t>
            </a:fld>
            <a:endParaRPr lang="zh-TW" altLang="en-US"/>
          </a:p>
        </p:txBody>
      </p:sp>
    </p:spTree>
    <p:extLst>
      <p:ext uri="{BB962C8B-B14F-4D97-AF65-F5344CB8AC3E}">
        <p14:creationId xmlns:p14="http://schemas.microsoft.com/office/powerpoint/2010/main" val="269243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14</a:t>
            </a:fld>
            <a:endParaRPr lang="zh-TW" altLang="en-US"/>
          </a:p>
        </p:txBody>
      </p:sp>
    </p:spTree>
    <p:extLst>
      <p:ext uri="{BB962C8B-B14F-4D97-AF65-F5344CB8AC3E}">
        <p14:creationId xmlns:p14="http://schemas.microsoft.com/office/powerpoint/2010/main" val="5768674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老師們，在一時方便和一勞永逸之間</a:t>
            </a:r>
            <a:r>
              <a:rPr lang="en-US" altLang="zh-TW" dirty="0"/>
              <a:t>,</a:t>
            </a:r>
            <a:r>
              <a:rPr lang="zh-TW" altLang="en-US" dirty="0"/>
              <a:t>你能想得多遠呢</a:t>
            </a:r>
            <a:r>
              <a:rPr lang="en-US" altLang="zh-TW" dirty="0"/>
              <a:t>?</a:t>
            </a:r>
          </a:p>
          <a:p>
            <a:r>
              <a:rPr lang="zh-TW" altLang="en-US" dirty="0"/>
              <a:t>譬如一根塑膠湯匙</a:t>
            </a:r>
            <a:r>
              <a:rPr lang="en-US" altLang="zh-TW" dirty="0"/>
              <a:t>,</a:t>
            </a:r>
            <a:r>
              <a:rPr lang="zh-TW" altLang="en-US" dirty="0"/>
              <a:t>好像很方便</a:t>
            </a:r>
            <a:r>
              <a:rPr lang="en-US" altLang="zh-TW" dirty="0"/>
              <a:t>,</a:t>
            </a:r>
            <a:r>
              <a:rPr lang="zh-TW" altLang="en-US" dirty="0"/>
              <a:t>很便宜</a:t>
            </a:r>
            <a:r>
              <a:rPr lang="en-US" altLang="zh-TW" dirty="0"/>
              <a:t>(</a:t>
            </a:r>
            <a:r>
              <a:rPr lang="zh-TW" altLang="en-US" dirty="0"/>
              <a:t>甚至不用錢</a:t>
            </a:r>
            <a:r>
              <a:rPr lang="en-US" altLang="zh-TW" dirty="0"/>
              <a:t>)</a:t>
            </a:r>
            <a:r>
              <a:rPr lang="zh-TW" altLang="en-US" dirty="0"/>
              <a:t>但它的碳足跡很驚人</a:t>
            </a:r>
            <a:r>
              <a:rPr lang="en-US" altLang="zh-TW" dirty="0"/>
              <a:t>,</a:t>
            </a:r>
            <a:r>
              <a:rPr lang="zh-TW" altLang="en-US" dirty="0"/>
              <a:t>而且變成垃圾後</a:t>
            </a:r>
            <a:r>
              <a:rPr lang="en-US" altLang="zh-TW" dirty="0"/>
              <a:t>f</a:t>
            </a:r>
            <a:r>
              <a:rPr lang="zh-TW" altLang="en-US" dirty="0"/>
              <a:t>千年不化</a:t>
            </a:r>
            <a:r>
              <a:rPr lang="en-US" altLang="zh-TW" dirty="0"/>
              <a:t>,</a:t>
            </a:r>
            <a:r>
              <a:rPr lang="zh-TW" altLang="en-US" dirty="0"/>
              <a:t>但我們在使用時沒有深思</a:t>
            </a:r>
            <a:r>
              <a:rPr lang="en-US" altLang="zh-TW" dirty="0"/>
              <a:t>.....</a:t>
            </a:r>
          </a:p>
          <a:p>
            <a:r>
              <a:rPr lang="zh-TW" altLang="en-US" dirty="0"/>
              <a:t>大家會想那不是回收就好了嗎</a:t>
            </a:r>
            <a:r>
              <a:rPr lang="en-US" altLang="zh-TW" dirty="0"/>
              <a:t>?</a:t>
            </a:r>
            <a:r>
              <a:rPr lang="zh-TW" altLang="en-US"/>
              <a:t>真的都被回收了嗎</a:t>
            </a:r>
            <a:r>
              <a:rPr lang="en-US" altLang="zh-TW"/>
              <a:t>?</a:t>
            </a:r>
            <a:r>
              <a:rPr lang="zh-TW" altLang="en-US" dirty="0"/>
              <a:t>回收了之後呢</a:t>
            </a:r>
            <a:r>
              <a:rPr lang="en-US" altLang="zh-TW" dirty="0"/>
              <a:t>?</a:t>
            </a:r>
            <a:r>
              <a:rPr lang="zh-TW" altLang="en-US" dirty="0"/>
              <a:t>能被妥善的處理嗎</a:t>
            </a:r>
            <a:r>
              <a:rPr lang="en-US" altLang="zh-TW" dirty="0"/>
              <a:t>?</a:t>
            </a:r>
          </a:p>
          <a:p>
            <a:endParaRPr lang="zh-TW" altLang="en-US" dirty="0"/>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15</a:t>
            </a:fld>
            <a:endParaRPr lang="zh-TW" altLang="en-US"/>
          </a:p>
        </p:txBody>
      </p:sp>
    </p:spTree>
    <p:extLst>
      <p:ext uri="{BB962C8B-B14F-4D97-AF65-F5344CB8AC3E}">
        <p14:creationId xmlns:p14="http://schemas.microsoft.com/office/powerpoint/2010/main" val="28365001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16</a:t>
            </a:fld>
            <a:endParaRPr lang="zh-TW" altLang="en-US"/>
          </a:p>
        </p:txBody>
      </p:sp>
    </p:spTree>
    <p:extLst>
      <p:ext uri="{BB962C8B-B14F-4D97-AF65-F5344CB8AC3E}">
        <p14:creationId xmlns:p14="http://schemas.microsoft.com/office/powerpoint/2010/main" val="2497643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17</a:t>
            </a:fld>
            <a:endParaRPr lang="zh-TW" altLang="en-US"/>
          </a:p>
        </p:txBody>
      </p:sp>
    </p:spTree>
    <p:extLst>
      <p:ext uri="{BB962C8B-B14F-4D97-AF65-F5344CB8AC3E}">
        <p14:creationId xmlns:p14="http://schemas.microsoft.com/office/powerpoint/2010/main" val="34262873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18</a:t>
            </a:fld>
            <a:endParaRPr lang="zh-TW" altLang="en-US"/>
          </a:p>
        </p:txBody>
      </p:sp>
    </p:spTree>
    <p:extLst>
      <p:ext uri="{BB962C8B-B14F-4D97-AF65-F5344CB8AC3E}">
        <p14:creationId xmlns:p14="http://schemas.microsoft.com/office/powerpoint/2010/main" val="39227326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19</a:t>
            </a:fld>
            <a:endParaRPr lang="zh-TW" altLang="en-US"/>
          </a:p>
        </p:txBody>
      </p:sp>
    </p:spTree>
    <p:extLst>
      <p:ext uri="{BB962C8B-B14F-4D97-AF65-F5344CB8AC3E}">
        <p14:creationId xmlns:p14="http://schemas.microsoft.com/office/powerpoint/2010/main" val="30288576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21</a:t>
            </a:fld>
            <a:endParaRPr lang="zh-TW" altLang="en-US"/>
          </a:p>
        </p:txBody>
      </p:sp>
    </p:spTree>
    <p:extLst>
      <p:ext uri="{BB962C8B-B14F-4D97-AF65-F5344CB8AC3E}">
        <p14:creationId xmlns:p14="http://schemas.microsoft.com/office/powerpoint/2010/main" val="23726994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22</a:t>
            </a:fld>
            <a:endParaRPr lang="zh-TW" altLang="en-US"/>
          </a:p>
        </p:txBody>
      </p:sp>
    </p:spTree>
    <p:extLst>
      <p:ext uri="{BB962C8B-B14F-4D97-AF65-F5344CB8AC3E}">
        <p14:creationId xmlns:p14="http://schemas.microsoft.com/office/powerpoint/2010/main" val="29351196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23</a:t>
            </a:fld>
            <a:endParaRPr lang="zh-TW" altLang="en-US"/>
          </a:p>
        </p:txBody>
      </p:sp>
    </p:spTree>
    <p:extLst>
      <p:ext uri="{BB962C8B-B14F-4D97-AF65-F5344CB8AC3E}">
        <p14:creationId xmlns:p14="http://schemas.microsoft.com/office/powerpoint/2010/main" val="9134028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C5CD30E-5CF5-4D2E-8B8B-97AE18461C3E}" type="slidenum">
              <a:rPr lang="zh-TW" altLang="en-US" smtClean="0"/>
              <a:t>24</a:t>
            </a:fld>
            <a:endParaRPr lang="zh-TW" altLang="en-US"/>
          </a:p>
        </p:txBody>
      </p:sp>
    </p:spTree>
    <p:extLst>
      <p:ext uri="{BB962C8B-B14F-4D97-AF65-F5344CB8AC3E}">
        <p14:creationId xmlns:p14="http://schemas.microsoft.com/office/powerpoint/2010/main" val="2306028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9" name="標題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zh-TW" altLang="en-US"/>
              <a:t>按一下以編輯母片標題樣式</a:t>
            </a:r>
            <a:endParaRPr kumimoji="0" lang="en-US"/>
          </a:p>
        </p:txBody>
      </p:sp>
      <p:sp>
        <p:nvSpPr>
          <p:cNvPr id="17" name="副標題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a:t>按一下以編輯母片副標題樣式</a:t>
            </a:r>
            <a:endParaRPr kumimoji="0" lang="en-US"/>
          </a:p>
        </p:txBody>
      </p:sp>
      <p:sp>
        <p:nvSpPr>
          <p:cNvPr id="30" name="日期版面配置區 29"/>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19" name="頁尾版面配置區 18"/>
          <p:cNvSpPr>
            <a:spLocks noGrp="1"/>
          </p:cNvSpPr>
          <p:nvPr>
            <p:ph type="ftr" sz="quarter" idx="11"/>
          </p:nvPr>
        </p:nvSpPr>
        <p:spPr/>
        <p:txBody>
          <a:bodyPr/>
          <a:lstStyle/>
          <a:p>
            <a:endParaRPr lang="zh-TW" altLang="en-US"/>
          </a:p>
        </p:txBody>
      </p:sp>
      <p:sp>
        <p:nvSpPr>
          <p:cNvPr id="27" name="投影片編號版面配置區 26"/>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82879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3135985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a:t>按一下以編輯母片文字樣式</a:t>
            </a:r>
          </a:p>
        </p:txBody>
      </p:sp>
      <p:sp>
        <p:nvSpPr>
          <p:cNvPr id="4" name="日期版面配置區 3"/>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144271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609600" y="704088"/>
            <a:ext cx="10972800" cy="1143000"/>
          </a:xfrm>
        </p:spPr>
        <p:txBody>
          <a:bodyPr/>
          <a:lstStyle/>
          <a:p>
            <a:r>
              <a:rPr kumimoji="0" lang="zh-TW" altLang="en-US"/>
              <a:t>按一下以編輯母片標題樣式</a:t>
            </a:r>
            <a:endParaRPr kumimoji="0" lang="en-US"/>
          </a:p>
        </p:txBody>
      </p:sp>
      <p:sp>
        <p:nvSpPr>
          <p:cNvPr id="3" name="內容版面配置區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內容版面配置區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1117229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09600" y="704088"/>
            <a:ext cx="10972800" cy="1143000"/>
          </a:xfrm>
        </p:spPr>
        <p:txBody>
          <a:bodyPr tIns="45720" anchor="b"/>
          <a:lstStyle>
            <a:lvl1pPr>
              <a:defRPr/>
            </a:lvl1p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a:t>按一下以編輯母片文字樣式</a:t>
            </a:r>
          </a:p>
        </p:txBody>
      </p:sp>
      <p:sp>
        <p:nvSpPr>
          <p:cNvPr id="4" name="文字版面配置區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a:t>按一下以編輯母片文字樣式</a:t>
            </a:r>
          </a:p>
        </p:txBody>
      </p:sp>
      <p:sp>
        <p:nvSpPr>
          <p:cNvPr id="5" name="內容版面配置區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6" name="內容版面配置區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7" name="日期版面配置區 6"/>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1977552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zh-TW" altLang="en-US"/>
              <a:t>按一下以編輯母片標題樣式</a:t>
            </a:r>
            <a:endParaRPr kumimoji="0" lang="en-US"/>
          </a:p>
        </p:txBody>
      </p:sp>
      <p:sp>
        <p:nvSpPr>
          <p:cNvPr id="3" name="日期版面配置區 2"/>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827292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3935115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zh-TW" altLang="en-US"/>
              <a:t>按一下以編輯母片標題樣式</a:t>
            </a:r>
            <a:endParaRPr kumimoji="0" lang="en-US"/>
          </a:p>
        </p:txBody>
      </p:sp>
      <p:sp>
        <p:nvSpPr>
          <p:cNvPr id="3" name="文字版面配置區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zh-TW" altLang="en-US"/>
              <a:t>按一下以編輯母片文字樣式</a:t>
            </a:r>
          </a:p>
        </p:txBody>
      </p:sp>
      <p:sp>
        <p:nvSpPr>
          <p:cNvPr id="4" name="內容版面配置區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728877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9" name="剪去並圓角化單一角落矩形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直角三角形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標題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zh-TW" altLang="en-US"/>
              <a:t>按一下以編輯母片標題樣式</a:t>
            </a:r>
            <a:endParaRPr kumimoji="0" lang="en-US"/>
          </a:p>
        </p:txBody>
      </p:sp>
      <p:sp>
        <p:nvSpPr>
          <p:cNvPr id="4" name="文字版面配置區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zh-TW" altLang="en-US"/>
              <a:t>按一下以編輯母片文字樣式</a:t>
            </a:r>
          </a:p>
        </p:txBody>
      </p:sp>
      <p:sp>
        <p:nvSpPr>
          <p:cNvPr id="5" name="日期版面配置區 4"/>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a:xfrm>
            <a:off x="10769600" y="6356351"/>
            <a:ext cx="812800" cy="365125"/>
          </a:xfrm>
        </p:spPr>
        <p:txBody>
          <a:bodyPr/>
          <a:lstStyle/>
          <a:p>
            <a:fld id="{73DA0BB7-265A-403C-9275-D587AB510EDC}" type="slidenum">
              <a:rPr lang="zh-TW" altLang="en-US" smtClean="0"/>
              <a:pPr/>
              <a:t>‹#›</a:t>
            </a:fld>
            <a:endParaRPr lang="zh-TW" altLang="en-US"/>
          </a:p>
        </p:txBody>
      </p:sp>
      <p:sp>
        <p:nvSpPr>
          <p:cNvPr id="3" name="圖片版面配置區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zh-TW" altLang="en-US"/>
              <a:t>按一下圖示以新增圖片</a:t>
            </a:r>
            <a:endParaRPr kumimoji="0" lang="en-US" dirty="0"/>
          </a:p>
        </p:txBody>
      </p:sp>
      <p:sp>
        <p:nvSpPr>
          <p:cNvPr id="10" name="手繪多邊形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手繪多邊形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1451034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2247842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914402"/>
            <a:ext cx="2743200" cy="5211763"/>
          </a:xfrm>
        </p:spPr>
        <p:txBody>
          <a:bodyPr vert="eaVert"/>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a:xfrm>
            <a:off x="609600" y="914402"/>
            <a:ext cx="8026400" cy="5211763"/>
          </a:xfrm>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fld id="{5BBEAD13-0566-4C6C-97E7-55F17F24B09F}" type="datetimeFigureOut">
              <a:rPr lang="zh-TW" altLang="en-US" smtClean="0"/>
              <a:pPr/>
              <a:t>2016/10/10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extLst>
      <p:ext uri="{BB962C8B-B14F-4D97-AF65-F5344CB8AC3E}">
        <p14:creationId xmlns:p14="http://schemas.microsoft.com/office/powerpoint/2010/main" val="3745653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手繪多邊形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8" name="手繪多邊形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9" name="標題版面配置區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zh-TW" altLang="en-US"/>
              <a:t>按一下以編輯母片標題樣式</a:t>
            </a:r>
            <a:endParaRPr kumimoji="0" lang="en-US"/>
          </a:p>
        </p:txBody>
      </p:sp>
      <p:sp>
        <p:nvSpPr>
          <p:cNvPr id="30" name="文字版面配置區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zh-TW" altLang="en-US"/>
              <a:t>按一下以編輯母片文字樣式</a:t>
            </a:r>
          </a:p>
          <a:p>
            <a:pPr lvl="1" eaLnBrk="1" latinLnBrk="0" hangingPunct="1"/>
            <a:r>
              <a:rPr kumimoji="0" lang="zh-TW" altLang="en-US"/>
              <a:t>第二層</a:t>
            </a:r>
          </a:p>
          <a:p>
            <a:pPr lvl="2" eaLnBrk="1" latinLnBrk="0" hangingPunct="1"/>
            <a:r>
              <a:rPr kumimoji="0" lang="zh-TW" altLang="en-US"/>
              <a:t>第三層</a:t>
            </a:r>
          </a:p>
          <a:p>
            <a:pPr lvl="3" eaLnBrk="1" latinLnBrk="0" hangingPunct="1"/>
            <a:r>
              <a:rPr kumimoji="0" lang="zh-TW" altLang="en-US"/>
              <a:t>第四層</a:t>
            </a:r>
          </a:p>
          <a:p>
            <a:pPr lvl="4" eaLnBrk="1" latinLnBrk="0" hangingPunct="1"/>
            <a:r>
              <a:rPr kumimoji="0" lang="zh-TW" altLang="en-US"/>
              <a:t>第五層</a:t>
            </a:r>
            <a:endParaRPr kumimoji="0" lang="en-US"/>
          </a:p>
        </p:txBody>
      </p:sp>
      <p:sp>
        <p:nvSpPr>
          <p:cNvPr id="10" name="日期版面配置區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BEAD13-0566-4C6C-97E7-55F17F24B09F}" type="datetimeFigureOut">
              <a:rPr lang="zh-TW" altLang="en-US" smtClean="0"/>
              <a:pPr/>
              <a:t>2016/10/10</a:t>
            </a:fld>
            <a:endParaRPr lang="zh-TW" altLang="en-US"/>
          </a:p>
        </p:txBody>
      </p:sp>
      <p:sp>
        <p:nvSpPr>
          <p:cNvPr id="22" name="頁尾版面配置區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zh-TW" altLang="en-US"/>
          </a:p>
        </p:txBody>
      </p:sp>
      <p:sp>
        <p:nvSpPr>
          <p:cNvPr id="18" name="投影片編號版面配置區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3DA0BB7-265A-403C-9275-D587AB510EDC}" type="slidenum">
              <a:rPr lang="zh-TW" altLang="en-US" smtClean="0"/>
              <a:pPr/>
              <a:t>‹#›</a:t>
            </a:fld>
            <a:endParaRPr lang="zh-TW" altLang="en-US"/>
          </a:p>
        </p:txBody>
      </p:sp>
      <p:grpSp>
        <p:nvGrpSpPr>
          <p:cNvPr id="2" name="群組 1"/>
          <p:cNvGrpSpPr/>
          <p:nvPr/>
        </p:nvGrpSpPr>
        <p:grpSpPr>
          <a:xfrm>
            <a:off x="-25356" y="202408"/>
            <a:ext cx="12240731" cy="649224"/>
            <a:chOff x="-19045" y="216550"/>
            <a:chExt cx="9180548" cy="649224"/>
          </a:xfrm>
        </p:grpSpPr>
        <p:sp>
          <p:nvSpPr>
            <p:cNvPr id="12" name="手繪多邊形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3" name="手繪多邊形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spTree>
    <p:extLst>
      <p:ext uri="{BB962C8B-B14F-4D97-AF65-F5344CB8AC3E}">
        <p14:creationId xmlns:p14="http://schemas.microsoft.com/office/powerpoint/2010/main" val="11781400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www.daliulian.net/cat37/node504513"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www.storm.mg/lifestyle/117536"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tr8PggTZUos"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hyperlink" Target="&#12304;&#28187;&#22609;&#34892;&#21205;&#12290;&#25327;&#25937;&#28023;&#27915;&#12305;&#26222;&#25289;&#26031;&#25552;&#20811;&#30340;&#36870;&#35186;-5%20&#22609;&#33184;&#34955;&#26159;&#30707;&#27833;&#29986;&#29289;&#65311;&#65281;.mp4"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CEAaFON55XQ"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JkJ6m7SuAuw"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ofCmP1t9PPY"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comments" Target="../comments/commen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daPBb1Z21oU" TargetMode="External"/><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hyperlink" Target="&#22609;&#33184;&#21253;&#35037;&#22238;&#25910;&#19981;&#23601;&#22909;&#20102;.mp4"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22.jpg"/><Relationship Id="rId4" Type="http://schemas.openxmlformats.org/officeDocument/2006/relationships/image" Target="../media/image21.jpg"/></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HOmBK2PvAm0" TargetMode="External"/><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p:cNvSpPr>
            <a:spLocks noChangeArrowheads="1"/>
          </p:cNvSpPr>
          <p:nvPr/>
        </p:nvSpPr>
        <p:spPr bwMode="auto">
          <a:xfrm>
            <a:off x="1868485" y="2554276"/>
            <a:ext cx="8748372"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9600" b="1" i="0" u="none" strike="noStrike" kern="1200" cap="none" spc="0" normalizeH="0" baseline="0" noProof="0" dirty="0">
                <a:ln>
                  <a:noFill/>
                </a:ln>
                <a:solidFill>
                  <a:srgbClr val="0E067A"/>
                </a:solidFill>
                <a:effectLst>
                  <a:outerShdw blurRad="38100" dist="38100" dir="2700000" algn="tl">
                    <a:srgbClr val="000000">
                      <a:alpha val="43137"/>
                    </a:srgbClr>
                  </a:outerShdw>
                </a:effectLst>
                <a:uLnTx/>
                <a:uFillTx/>
                <a:latin typeface="標楷體" panose="03000509000000000000" pitchFamily="65" charset="-120"/>
                <a:ea typeface="標楷體" panose="03000509000000000000" pitchFamily="65" charset="-120"/>
                <a:cs typeface="新細明體" pitchFamily="18" charset="-120"/>
              </a:rPr>
              <a:t>不塑之客</a:t>
            </a:r>
          </a:p>
        </p:txBody>
      </p:sp>
    </p:spTree>
    <p:extLst>
      <p:ext uri="{BB962C8B-B14F-4D97-AF65-F5344CB8AC3E}">
        <p14:creationId xmlns:p14="http://schemas.microsoft.com/office/powerpoint/2010/main" val="337068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12" y="935252"/>
            <a:ext cx="12022666" cy="5759059"/>
          </a:xfrm>
          <a:prstGeom prst="rect">
            <a:avLst/>
          </a:prstGeom>
        </p:spPr>
      </p:pic>
      <p:sp>
        <p:nvSpPr>
          <p:cNvPr id="8" name="副標題 2"/>
          <p:cNvSpPr txBox="1">
            <a:spLocks/>
          </p:cNvSpPr>
          <p:nvPr/>
        </p:nvSpPr>
        <p:spPr>
          <a:xfrm>
            <a:off x="4713402" y="203964"/>
            <a:ext cx="4272553" cy="50405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zh-TW" altLang="en-US" sz="3000" dirty="0">
                <a:solidFill>
                  <a:schemeClr val="tx1"/>
                </a:solidFill>
                <a:latin typeface="Cambria Math" panose="02040503050406030204" pitchFamily="18" charset="0"/>
                <a:ea typeface="標楷體" panose="03000509000000000000" pitchFamily="65" charset="-120"/>
              </a:rPr>
              <a:t>全世界最髒的</a:t>
            </a:r>
            <a:r>
              <a:rPr lang="en-US" altLang="zh-TW" sz="3000" dirty="0">
                <a:solidFill>
                  <a:schemeClr val="tx1"/>
                </a:solidFill>
                <a:latin typeface="Cambria Math" panose="02040503050406030204" pitchFamily="18" charset="0"/>
                <a:ea typeface="標楷體" panose="03000509000000000000" pitchFamily="65" charset="-120"/>
              </a:rPr>
              <a:t>?</a:t>
            </a:r>
            <a:endParaRPr lang="zh-TW" altLang="zh-TW" sz="3000" dirty="0">
              <a:solidFill>
                <a:schemeClr val="tx1"/>
              </a:solidFill>
              <a:latin typeface="Cambria Math" panose="02040503050406030204" pitchFamily="18" charset="0"/>
              <a:ea typeface="標楷體" panose="03000509000000000000" pitchFamily="65" charset="-120"/>
            </a:endParaRPr>
          </a:p>
        </p:txBody>
      </p:sp>
    </p:spTree>
    <p:extLst>
      <p:ext uri="{BB962C8B-B14F-4D97-AF65-F5344CB8AC3E}">
        <p14:creationId xmlns:p14="http://schemas.microsoft.com/office/powerpoint/2010/main" val="28039724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副標題 2"/>
          <p:cNvSpPr txBox="1">
            <a:spLocks/>
          </p:cNvSpPr>
          <p:nvPr/>
        </p:nvSpPr>
        <p:spPr>
          <a:xfrm>
            <a:off x="3520589" y="130916"/>
            <a:ext cx="5533099" cy="50405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zh-TW" altLang="en-US" sz="3000" dirty="0">
                <a:solidFill>
                  <a:schemeClr val="tx1"/>
                </a:solidFill>
                <a:latin typeface="Cambria Math" panose="02040503050406030204" pitchFamily="18" charset="0"/>
                <a:ea typeface="標楷體" panose="03000509000000000000" pitchFamily="65" charset="-120"/>
                <a:hlinkClick r:id="rId2"/>
              </a:rPr>
              <a:t>一條看不見水的</a:t>
            </a:r>
            <a:r>
              <a:rPr lang="zh-TW" altLang="en-US" sz="3000" dirty="0">
                <a:solidFill>
                  <a:schemeClr val="tx1"/>
                </a:solidFill>
                <a:latin typeface="標楷體"/>
                <a:ea typeface="標楷體"/>
                <a:hlinkClick r:id="rId2"/>
              </a:rPr>
              <a:t>「</a:t>
            </a:r>
            <a:r>
              <a:rPr lang="zh-TW" altLang="en-US" sz="3000" dirty="0">
                <a:solidFill>
                  <a:schemeClr val="tx1"/>
                </a:solidFill>
                <a:latin typeface="Cambria Math" panose="02040503050406030204" pitchFamily="18" charset="0"/>
                <a:ea typeface="標楷體" panose="03000509000000000000" pitchFamily="65" charset="-120"/>
                <a:hlinkClick r:id="rId2"/>
              </a:rPr>
              <a:t>河流</a:t>
            </a:r>
            <a:r>
              <a:rPr lang="zh-TW" altLang="en-US" sz="3000" dirty="0">
                <a:solidFill>
                  <a:schemeClr val="tx1"/>
                </a:solidFill>
                <a:latin typeface="標楷體"/>
                <a:ea typeface="標楷體"/>
                <a:hlinkClick r:id="rId2"/>
              </a:rPr>
              <a:t>」</a:t>
            </a:r>
            <a:endParaRPr lang="zh-TW" altLang="zh-TW" sz="3000" dirty="0">
              <a:solidFill>
                <a:schemeClr val="tx1"/>
              </a:solidFill>
              <a:latin typeface="Cambria Math" panose="02040503050406030204" pitchFamily="18" charset="0"/>
              <a:ea typeface="標楷體" panose="03000509000000000000" pitchFamily="65" charset="-120"/>
            </a:endParaRPr>
          </a:p>
        </p:txBody>
      </p:sp>
      <p:pic>
        <p:nvPicPr>
          <p:cNvPr id="6" name="圖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911" y="815669"/>
            <a:ext cx="11774311" cy="5907382"/>
          </a:xfrm>
          <a:prstGeom prst="rect">
            <a:avLst/>
          </a:prstGeom>
        </p:spPr>
      </p:pic>
    </p:spTree>
    <p:extLst>
      <p:ext uri="{BB962C8B-B14F-4D97-AF65-F5344CB8AC3E}">
        <p14:creationId xmlns:p14="http://schemas.microsoft.com/office/powerpoint/2010/main" val="10454555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副標題 2"/>
          <p:cNvSpPr txBox="1">
            <a:spLocks/>
          </p:cNvSpPr>
          <p:nvPr/>
        </p:nvSpPr>
        <p:spPr>
          <a:xfrm>
            <a:off x="3949898" y="152306"/>
            <a:ext cx="5069924" cy="64807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zh-TW" altLang="zh-TW" sz="3000" dirty="0">
                <a:solidFill>
                  <a:schemeClr val="tx1"/>
                </a:solidFill>
                <a:latin typeface="標楷體" panose="03000509000000000000" pitchFamily="65" charset="-120"/>
                <a:ea typeface="標楷體" panose="03000509000000000000" pitchFamily="65" charset="-120"/>
                <a:hlinkClick r:id="rId3"/>
              </a:rPr>
              <a:t>地球最怵目驚心的風景</a:t>
            </a:r>
            <a:endParaRPr lang="zh-TW" altLang="zh-TW" sz="3000" dirty="0">
              <a:solidFill>
                <a:schemeClr val="tx1"/>
              </a:solidFill>
              <a:latin typeface="標楷體" panose="03000509000000000000" pitchFamily="65" charset="-120"/>
              <a:ea typeface="標楷體" panose="03000509000000000000" pitchFamily="65" charset="-120"/>
            </a:endParaRPr>
          </a:p>
        </p:txBody>
      </p:sp>
      <p:pic>
        <p:nvPicPr>
          <p:cNvPr id="3" name="圖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756" y="803248"/>
            <a:ext cx="11853333" cy="5913640"/>
          </a:xfrm>
          <a:prstGeom prst="rect">
            <a:avLst/>
          </a:prstGeom>
        </p:spPr>
      </p:pic>
    </p:spTree>
    <p:extLst>
      <p:ext uri="{BB962C8B-B14F-4D97-AF65-F5344CB8AC3E}">
        <p14:creationId xmlns:p14="http://schemas.microsoft.com/office/powerpoint/2010/main" val="1333451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024034" y="3143249"/>
            <a:ext cx="8429684"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1" lang="zh-TW" altLang="en-US" sz="72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hlinkClick r:id="rId3"/>
              </a:rPr>
              <a:t>塑膠袋是石油產物？</a:t>
            </a:r>
            <a:r>
              <a:rPr kumimoji="1" lang="zh-TW" altLang="en-US" sz="72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hlinkClick r:id="rId4" action="ppaction://hlinkfile"/>
              </a:rPr>
              <a:t>！</a:t>
            </a:r>
            <a:endParaRPr kumimoji="1" lang="zh-TW" altLang="en-US" sz="72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endParaRPr>
          </a:p>
        </p:txBody>
      </p:sp>
      <p:sp>
        <p:nvSpPr>
          <p:cNvPr id="3" name="Rectangle 1"/>
          <p:cNvSpPr>
            <a:spLocks noChangeArrowheads="1"/>
          </p:cNvSpPr>
          <p:nvPr/>
        </p:nvSpPr>
        <p:spPr bwMode="auto">
          <a:xfrm>
            <a:off x="1605760" y="1268669"/>
            <a:ext cx="2701196"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1" lang="zh-TW" altLang="en-US" sz="80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rPr>
              <a:t>原來</a:t>
            </a:r>
          </a:p>
        </p:txBody>
      </p:sp>
    </p:spTree>
    <p:extLst>
      <p:ext uri="{BB962C8B-B14F-4D97-AF65-F5344CB8AC3E}">
        <p14:creationId xmlns:p14="http://schemas.microsoft.com/office/powerpoint/2010/main" val="16166784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1881158" y="1931754"/>
            <a:ext cx="8429684"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1" lang="zh-TW" altLang="en-US" sz="72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塑膠袋的好處</a:t>
            </a:r>
            <a:endParaRPr kumimoji="1" lang="en-US" altLang="zh-TW" sz="72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4" name="Rectangle 1"/>
          <p:cNvSpPr>
            <a:spLocks noChangeArrowheads="1"/>
          </p:cNvSpPr>
          <p:nvPr/>
        </p:nvSpPr>
        <p:spPr bwMode="auto">
          <a:xfrm>
            <a:off x="1881158" y="3399606"/>
            <a:ext cx="8429684"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zh-TW" altLang="en-US" sz="7200" b="1" dirty="0">
                <a:solidFill>
                  <a:srgbClr val="C00000"/>
                </a:solidFill>
                <a:effectLst>
                  <a:outerShdw blurRad="38100" dist="38100" dir="2700000" algn="tl">
                    <a:srgbClr val="000000">
                      <a:alpha val="43137"/>
                    </a:srgbClr>
                  </a:outerShdw>
                </a:effectLst>
              </a:rPr>
              <a:t>輕巧耐用又便宜</a:t>
            </a:r>
            <a:endParaRPr kumimoji="1" lang="zh-TW" altLang="en-US" sz="7200" b="1" dirty="0">
              <a:solidFill>
                <a:srgbClr val="C00000"/>
              </a:solidFill>
              <a:effectLst>
                <a:outerShdw blurRad="38100" dist="38100" dir="2700000" algn="tl">
                  <a:srgbClr val="000000">
                    <a:alpha val="43137"/>
                  </a:srgbClr>
                </a:outerShdw>
              </a:effectLst>
              <a:latin typeface="標楷體" panose="03000509000000000000" pitchFamily="65" charset="-120"/>
              <a:cs typeface="新細明體" pitchFamily="18" charset="-120"/>
            </a:endParaRPr>
          </a:p>
        </p:txBody>
      </p:sp>
    </p:spTree>
    <p:extLst>
      <p:ext uri="{BB962C8B-B14F-4D97-AF65-F5344CB8AC3E}">
        <p14:creationId xmlns:p14="http://schemas.microsoft.com/office/powerpoint/2010/main" val="3689810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2654966" y="1588170"/>
            <a:ext cx="6368717" cy="1010652"/>
          </a:xfrm>
        </p:spPr>
        <p:txBody>
          <a:bodyPr>
            <a:noAutofit/>
          </a:bodyPr>
          <a:lstStyle/>
          <a:p>
            <a:br>
              <a:rPr lang="en-US" altLang="zh-TW" sz="8800" dirty="0">
                <a:solidFill>
                  <a:srgbClr val="FF0000"/>
                </a:solidFill>
              </a:rPr>
            </a:br>
            <a:br>
              <a:rPr lang="en-US" altLang="zh-TW" sz="8800" dirty="0">
                <a:solidFill>
                  <a:srgbClr val="FF0000"/>
                </a:solidFill>
              </a:rPr>
            </a:br>
            <a:r>
              <a:rPr kumimoji="1" lang="zh-TW" altLang="en-US" sz="88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但是它</a:t>
            </a:r>
            <a:r>
              <a:rPr kumimoji="1" lang="en-US" altLang="zh-TW" sz="8800" b="1" dirty="0">
                <a:solidFill>
                  <a:srgbClr val="00206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endParaRPr lang="zh-TW" altLang="en-US" sz="10000" dirty="0">
              <a:solidFill>
                <a:schemeClr val="bg2">
                  <a:lumMod val="25000"/>
                </a:schemeClr>
              </a:solidFill>
            </a:endParaRPr>
          </a:p>
        </p:txBody>
      </p:sp>
      <p:sp>
        <p:nvSpPr>
          <p:cNvPr id="3" name="標題 1"/>
          <p:cNvSpPr txBox="1">
            <a:spLocks/>
          </p:cNvSpPr>
          <p:nvPr/>
        </p:nvSpPr>
        <p:spPr>
          <a:xfrm>
            <a:off x="3320714" y="3088105"/>
            <a:ext cx="6368717" cy="1480109"/>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br>
              <a:rPr lang="en-US" altLang="zh-TW" sz="8800" dirty="0">
                <a:solidFill>
                  <a:srgbClr val="FF0000"/>
                </a:solidFill>
              </a:rPr>
            </a:br>
            <a:r>
              <a:rPr lang="zh-TW" altLang="en-US" sz="10000" b="1" dirty="0">
                <a:solidFill>
                  <a:srgbClr val="C00000"/>
                </a:solidFill>
                <a:effectLst>
                  <a:outerShdw blurRad="38100" dist="38100" dir="2700000" algn="tl">
                    <a:srgbClr val="000000">
                      <a:alpha val="43137"/>
                    </a:srgbClr>
                  </a:outerShdw>
                </a:effectLst>
              </a:rPr>
              <a:t>千年不化</a:t>
            </a:r>
            <a:endParaRPr lang="zh-TW" altLang="en-US" sz="10000" dirty="0">
              <a:solidFill>
                <a:schemeClr val="bg2">
                  <a:lumMod val="25000"/>
                </a:schemeClr>
              </a:solidFill>
            </a:endParaRPr>
          </a:p>
        </p:txBody>
      </p:sp>
    </p:spTree>
    <p:extLst>
      <p:ext uri="{BB962C8B-B14F-4D97-AF65-F5344CB8AC3E}">
        <p14:creationId xmlns:p14="http://schemas.microsoft.com/office/powerpoint/2010/main" val="189629537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814897" y="1935640"/>
            <a:ext cx="842968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zh-TW" altLang="en-US" sz="9600" b="1" dirty="0">
                <a:solidFill>
                  <a:srgbClr val="C00000"/>
                </a:solidFill>
                <a:effectLst>
                  <a:outerShdw blurRad="38100" dist="38100" dir="2700000" algn="tl">
                    <a:srgbClr val="000000">
                      <a:alpha val="43137"/>
                    </a:srgbClr>
                  </a:outerShdw>
                </a:effectLst>
                <a:latin typeface="Constantia"/>
                <a:ea typeface="標楷體" panose="03000509000000000000" pitchFamily="65" charset="-120"/>
              </a:rPr>
              <a:t>塑膠對海洋</a:t>
            </a:r>
          </a:p>
          <a:p>
            <a:pPr algn="ctr"/>
            <a:r>
              <a:rPr lang="zh-TW" altLang="en-US" sz="9600" b="1" dirty="0">
                <a:solidFill>
                  <a:srgbClr val="C00000"/>
                </a:solidFill>
                <a:effectLst>
                  <a:outerShdw blurRad="38100" dist="38100" dir="2700000" algn="tl">
                    <a:srgbClr val="000000">
                      <a:alpha val="43137"/>
                    </a:srgbClr>
                  </a:outerShdw>
                </a:effectLst>
                <a:latin typeface="Constantia"/>
                <a:ea typeface="標楷體" panose="03000509000000000000" pitchFamily="65" charset="-120"/>
              </a:rPr>
              <a:t>及生物的危害</a:t>
            </a:r>
            <a:endParaRPr kumimoji="1" lang="zh-TW" altLang="en-US" sz="96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1317033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img.secretchina.com/dat/media/15/2010/03/09/20100309033258416.jpg"/>
          <p:cNvPicPr>
            <a:picLocks noChangeAspect="1" noChangeArrowheads="1"/>
          </p:cNvPicPr>
          <p:nvPr/>
        </p:nvPicPr>
        <p:blipFill>
          <a:blip r:embed="rId3"/>
          <a:srcRect/>
          <a:stretch>
            <a:fillRect/>
          </a:stretch>
        </p:blipFill>
        <p:spPr bwMode="auto">
          <a:xfrm>
            <a:off x="1207134" y="237744"/>
            <a:ext cx="5048250" cy="3429000"/>
          </a:xfrm>
          <a:prstGeom prst="rect">
            <a:avLst/>
          </a:prstGeom>
          <a:noFill/>
        </p:spPr>
      </p:pic>
      <p:pic>
        <p:nvPicPr>
          <p:cNvPr id="45060" name="Picture 4" descr="http://news.singtao.ca/vancouver/h008/h08/img201108110428560.jpg"/>
          <p:cNvPicPr>
            <a:picLocks noChangeAspect="1" noChangeArrowheads="1"/>
          </p:cNvPicPr>
          <p:nvPr/>
        </p:nvPicPr>
        <p:blipFill>
          <a:blip r:embed="rId4"/>
          <a:srcRect/>
          <a:stretch>
            <a:fillRect/>
          </a:stretch>
        </p:blipFill>
        <p:spPr bwMode="auto">
          <a:xfrm>
            <a:off x="6484616" y="92580"/>
            <a:ext cx="5143504" cy="3857628"/>
          </a:xfrm>
          <a:prstGeom prst="rect">
            <a:avLst/>
          </a:prstGeom>
          <a:noFill/>
        </p:spPr>
      </p:pic>
      <p:pic>
        <p:nvPicPr>
          <p:cNvPr id="1026" name="Picture 2" descr="图片"/>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38269" y="3547873"/>
            <a:ext cx="6827889" cy="4077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942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828150" y="2028405"/>
            <a:ext cx="842968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onstantia"/>
                <a:ea typeface="標楷體" panose="03000509000000000000" pitchFamily="65" charset="-120"/>
                <a:hlinkClick r:id="rId3"/>
              </a:rPr>
              <a:t>海洋</a:t>
            </a:r>
            <a:r>
              <a:rPr lang="zh-TW" altLang="en-US" sz="9600" b="1" dirty="0">
                <a:solidFill>
                  <a:srgbClr val="C00000"/>
                </a:solidFill>
                <a:effectLst>
                  <a:outerShdw blurRad="38100" dist="38100" dir="2700000" algn="tl">
                    <a:srgbClr val="000000">
                      <a:alpha val="43137"/>
                    </a:srgbClr>
                  </a:outerShdw>
                </a:effectLst>
                <a:latin typeface="Constantia"/>
                <a:ea typeface="標楷體" panose="03000509000000000000" pitchFamily="65" charset="-120"/>
                <a:hlinkClick r:id="rId3"/>
              </a:rPr>
              <a:t>垃圾帶</a:t>
            </a:r>
            <a:endParaRPr kumimoji="0" lang="zh-TW" altLang="en-US"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onstantia"/>
              <a:ea typeface="標楷體" panose="03000509000000000000" pitchFamily="65" charset="-120"/>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TW" altLang="en-US"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4156111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079056" y="2634552"/>
            <a:ext cx="10078949"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a:defRPr/>
            </a:pPr>
            <a:r>
              <a:rPr lang="zh-TW" altLang="en-US" sz="8000" b="1" dirty="0">
                <a:solidFill>
                  <a:srgbClr val="C00000"/>
                </a:solidFill>
                <a:effectLst>
                  <a:outerShdw blurRad="38100" dist="38100" dir="2700000" algn="tl">
                    <a:srgbClr val="000000">
                      <a:alpha val="43137"/>
                    </a:srgbClr>
                  </a:outerShdw>
                </a:effectLst>
                <a:ea typeface="標楷體" panose="03000509000000000000" pitchFamily="65" charset="-120"/>
                <a:hlinkClick r:id="rId3"/>
              </a:rPr>
              <a:t>海龜鼻孔誤插入吸管</a:t>
            </a:r>
            <a:endParaRPr kumimoji="0" lang="zh-TW" altLang="en-US" sz="8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onstantia"/>
              <a:ea typeface="標楷體" panose="03000509000000000000" pitchFamily="65" charset="-120"/>
            </a:endParaRPr>
          </a:p>
        </p:txBody>
      </p:sp>
    </p:spTree>
    <p:extLst>
      <p:ext uri="{BB962C8B-B14F-4D97-AF65-F5344CB8AC3E}">
        <p14:creationId xmlns:p14="http://schemas.microsoft.com/office/powerpoint/2010/main" val="914839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867906" y="2753816"/>
            <a:ext cx="842968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defRPr/>
            </a:pPr>
            <a:r>
              <a:rPr lang="zh-TW" altLang="en-US" sz="9600" b="1" dirty="0">
                <a:solidFill>
                  <a:srgbClr val="C00000"/>
                </a:solidFill>
                <a:effectLst>
                  <a:outerShdw blurRad="38100" dist="38100" dir="2700000" algn="tl">
                    <a:srgbClr val="000000">
                      <a:alpha val="43137"/>
                    </a:srgbClr>
                  </a:outerShdw>
                </a:effectLst>
                <a:hlinkClick r:id="rId3"/>
              </a:rPr>
              <a:t>對人類的影響</a:t>
            </a:r>
            <a:endParaRPr lang="zh-TW" altLang="en-US" sz="96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490365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376" y="357525"/>
            <a:ext cx="6719961" cy="5930387"/>
          </a:xfrm>
          <a:prstGeom prst="rect">
            <a:avLst/>
          </a:prstGeom>
        </p:spPr>
      </p:pic>
      <p:sp>
        <p:nvSpPr>
          <p:cNvPr id="3" name="矩形 2"/>
          <p:cNvSpPr/>
          <p:nvPr/>
        </p:nvSpPr>
        <p:spPr>
          <a:xfrm>
            <a:off x="7467601" y="1325806"/>
            <a:ext cx="4552122" cy="4401205"/>
          </a:xfrm>
          <a:prstGeom prst="rect">
            <a:avLst/>
          </a:prstGeom>
        </p:spPr>
        <p:txBody>
          <a:bodyPr wrap="square">
            <a:spAutoFit/>
          </a:bodyPr>
          <a:lstStyle/>
          <a:p>
            <a:r>
              <a:rPr lang="zh-TW" altLang="en-US" sz="4000" b="1" dirty="0">
                <a:solidFill>
                  <a:srgbClr val="002060"/>
                </a:solidFill>
                <a:effectLst>
                  <a:outerShdw blurRad="38100" dist="38100" dir="2700000" algn="tl">
                    <a:srgbClr val="000000">
                      <a:alpha val="43137"/>
                    </a:srgbClr>
                  </a:outerShdw>
                </a:effectLst>
              </a:rPr>
              <a:t>塑料顆粒被海洋食物網中最底層的生物吞進肚中，位居海洋食物網頂端的人類，吃到這些含有劇毒的生物，後果是</a:t>
            </a:r>
            <a:r>
              <a:rPr lang="en-US" altLang="zh-TW" sz="4000" b="1" dirty="0">
                <a:solidFill>
                  <a:srgbClr val="00206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140895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258957" y="1638796"/>
            <a:ext cx="10018643"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kumimoji="1" lang="zh-TW" altLang="en-US" sz="72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rPr>
              <a:t>一時的便利，究竟為我們及地球上的環境與生命帶來什麼樣的浩劫</a:t>
            </a:r>
            <a:r>
              <a:rPr kumimoji="1" lang="en-US" altLang="zh-TW" sz="72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rPr>
              <a:t>?</a:t>
            </a:r>
            <a:endParaRPr kumimoji="1" lang="zh-TW" altLang="en-US" sz="72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17842881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897598" y="2759554"/>
            <a:ext cx="10711305"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1" lang="zh-TW" altLang="en-US" sz="96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rPr>
              <a:t>你想的有多遠呢</a:t>
            </a:r>
            <a:r>
              <a:rPr kumimoji="1" lang="en-US" altLang="zh-TW" sz="96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rPr>
              <a:t>?</a:t>
            </a:r>
            <a:endParaRPr kumimoji="1" lang="zh-TW" altLang="en-US" sz="96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3827069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1025"/>
                                        </p:tgtEl>
                                        <p:attrNameLst>
                                          <p:attrName>ppt_x</p:attrName>
                                          <p:attrName>ppt_y</p:attrName>
                                        </p:attrNameLst>
                                      </p:cBhvr>
                                    </p:animMotion>
                                    <p:animRot by="1500000">
                                      <p:cBhvr>
                                        <p:cTn id="7" dur="125" fill="hold">
                                          <p:stCondLst>
                                            <p:cond delay="0"/>
                                          </p:stCondLst>
                                        </p:cTn>
                                        <p:tgtEl>
                                          <p:spTgt spid="1025"/>
                                        </p:tgtEl>
                                        <p:attrNameLst>
                                          <p:attrName>r</p:attrName>
                                        </p:attrNameLst>
                                      </p:cBhvr>
                                    </p:animRot>
                                    <p:animRot by="-1500000">
                                      <p:cBhvr>
                                        <p:cTn id="8" dur="125" fill="hold">
                                          <p:stCondLst>
                                            <p:cond delay="125"/>
                                          </p:stCondLst>
                                        </p:cTn>
                                        <p:tgtEl>
                                          <p:spTgt spid="1025"/>
                                        </p:tgtEl>
                                        <p:attrNameLst>
                                          <p:attrName>r</p:attrName>
                                        </p:attrNameLst>
                                      </p:cBhvr>
                                    </p:animRot>
                                    <p:animRot by="-1500000">
                                      <p:cBhvr>
                                        <p:cTn id="9" dur="125" fill="hold">
                                          <p:stCondLst>
                                            <p:cond delay="250"/>
                                          </p:stCondLst>
                                        </p:cTn>
                                        <p:tgtEl>
                                          <p:spTgt spid="1025"/>
                                        </p:tgtEl>
                                        <p:attrNameLst>
                                          <p:attrName>r</p:attrName>
                                        </p:attrNameLst>
                                      </p:cBhvr>
                                    </p:animRot>
                                    <p:animRot by="1500000">
                                      <p:cBhvr>
                                        <p:cTn id="10" dur="125" fill="hold">
                                          <p:stCondLst>
                                            <p:cond delay="375"/>
                                          </p:stCondLst>
                                        </p:cTn>
                                        <p:tgtEl>
                                          <p:spTgt spid="10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944521" y="1782351"/>
            <a:ext cx="8286808"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96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hlinkClick r:id="rId3"/>
              </a:rPr>
              <a:t>塑膠包裝不是回收就好了嗎</a:t>
            </a:r>
            <a:r>
              <a:rPr kumimoji="1" lang="en-US" altLang="zh-TW"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標楷體" panose="03000509000000000000" pitchFamily="65" charset="-120"/>
                <a:ea typeface="標楷體" panose="03000509000000000000" pitchFamily="65" charset="-120"/>
                <a:cs typeface="新細明體" pitchFamily="18" charset="-120"/>
                <a:hlinkClick r:id="rId4" action="ppaction://hlinkfile"/>
              </a:rPr>
              <a:t>?</a:t>
            </a:r>
            <a:endParaRPr kumimoji="1" lang="zh-TW" altLang="en-US"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473510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animEffect transition="in" filter="wipe(down)">
                                      <p:cBhvr>
                                        <p:cTn id="7" dur="580">
                                          <p:stCondLst>
                                            <p:cond delay="0"/>
                                          </p:stCondLst>
                                        </p:cTn>
                                        <p:tgtEl>
                                          <p:spTgt spid="1025"/>
                                        </p:tgtEl>
                                      </p:cBhvr>
                                    </p:animEffect>
                                    <p:anim calcmode="lin" valueType="num">
                                      <p:cBhvr>
                                        <p:cTn id="8" dur="1822" tmFilter="0,0; 0.14,0.36; 0.43,0.73; 0.71,0.91; 1.0,1.0">
                                          <p:stCondLst>
                                            <p:cond delay="0"/>
                                          </p:stCondLst>
                                        </p:cTn>
                                        <p:tgtEl>
                                          <p:spTgt spid="102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5"/>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5"/>
                                        </p:tgtEl>
                                      </p:cBhvr>
                                      <p:to x="100000" y="60000"/>
                                    </p:animScale>
                                    <p:animScale>
                                      <p:cBhvr>
                                        <p:cTn id="14" dur="166" decel="50000">
                                          <p:stCondLst>
                                            <p:cond delay="676"/>
                                          </p:stCondLst>
                                        </p:cTn>
                                        <p:tgtEl>
                                          <p:spTgt spid="1025"/>
                                        </p:tgtEl>
                                      </p:cBhvr>
                                      <p:to x="100000" y="100000"/>
                                    </p:animScale>
                                    <p:animScale>
                                      <p:cBhvr>
                                        <p:cTn id="15" dur="26">
                                          <p:stCondLst>
                                            <p:cond delay="1312"/>
                                          </p:stCondLst>
                                        </p:cTn>
                                        <p:tgtEl>
                                          <p:spTgt spid="1025"/>
                                        </p:tgtEl>
                                      </p:cBhvr>
                                      <p:to x="100000" y="80000"/>
                                    </p:animScale>
                                    <p:animScale>
                                      <p:cBhvr>
                                        <p:cTn id="16" dur="166" decel="50000">
                                          <p:stCondLst>
                                            <p:cond delay="1338"/>
                                          </p:stCondLst>
                                        </p:cTn>
                                        <p:tgtEl>
                                          <p:spTgt spid="1025"/>
                                        </p:tgtEl>
                                      </p:cBhvr>
                                      <p:to x="100000" y="100000"/>
                                    </p:animScale>
                                    <p:animScale>
                                      <p:cBhvr>
                                        <p:cTn id="17" dur="26">
                                          <p:stCondLst>
                                            <p:cond delay="1642"/>
                                          </p:stCondLst>
                                        </p:cTn>
                                        <p:tgtEl>
                                          <p:spTgt spid="1025"/>
                                        </p:tgtEl>
                                      </p:cBhvr>
                                      <p:to x="100000" y="90000"/>
                                    </p:animScale>
                                    <p:animScale>
                                      <p:cBhvr>
                                        <p:cTn id="18" dur="166" decel="50000">
                                          <p:stCondLst>
                                            <p:cond delay="1668"/>
                                          </p:stCondLst>
                                        </p:cTn>
                                        <p:tgtEl>
                                          <p:spTgt spid="1025"/>
                                        </p:tgtEl>
                                      </p:cBhvr>
                                      <p:to x="100000" y="100000"/>
                                    </p:animScale>
                                    <p:animScale>
                                      <p:cBhvr>
                                        <p:cTn id="19" dur="26">
                                          <p:stCondLst>
                                            <p:cond delay="1808"/>
                                          </p:stCondLst>
                                        </p:cTn>
                                        <p:tgtEl>
                                          <p:spTgt spid="1025"/>
                                        </p:tgtEl>
                                      </p:cBhvr>
                                      <p:to x="100000" y="95000"/>
                                    </p:animScale>
                                    <p:animScale>
                                      <p:cBhvr>
                                        <p:cTn id="20" dur="166" decel="50000">
                                          <p:stCondLst>
                                            <p:cond delay="1834"/>
                                          </p:stCondLst>
                                        </p:cTn>
                                        <p:tgtEl>
                                          <p:spTgt spid="102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690450" y="1541591"/>
            <a:ext cx="842968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1" lang="zh-TW" altLang="en-US" sz="96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rPr>
              <a:t>我們一起來</a:t>
            </a:r>
            <a:endParaRPr kumimoji="1" lang="en-US" altLang="zh-TW" sz="96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endParaRPr>
          </a:p>
          <a:p>
            <a:pPr algn="ctr" fontAlgn="base">
              <a:spcBef>
                <a:spcPct val="0"/>
              </a:spcBef>
              <a:spcAft>
                <a:spcPct val="0"/>
              </a:spcAft>
            </a:pPr>
            <a:r>
              <a:rPr kumimoji="1" lang="zh-TW" altLang="en-US" sz="96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rPr>
              <a:t>減塑大作戰吧 </a:t>
            </a:r>
          </a:p>
        </p:txBody>
      </p:sp>
    </p:spTree>
    <p:extLst>
      <p:ext uri="{BB962C8B-B14F-4D97-AF65-F5344CB8AC3E}">
        <p14:creationId xmlns:p14="http://schemas.microsoft.com/office/powerpoint/2010/main" val="609814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299607" y="2317275"/>
            <a:ext cx="2702103"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sz="9600" b="1" dirty="0">
                <a:solidFill>
                  <a:srgbClr val="C00000"/>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3R</a:t>
            </a:r>
            <a:endParaRPr kumimoji="1" lang="en-US" altLang="zh-TW"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2" name="矩形 1"/>
          <p:cNvSpPr/>
          <p:nvPr/>
        </p:nvSpPr>
        <p:spPr>
          <a:xfrm>
            <a:off x="4306957" y="1809444"/>
            <a:ext cx="4929211" cy="2585323"/>
          </a:xfrm>
          <a:prstGeom prst="rect">
            <a:avLst/>
          </a:prstGeom>
        </p:spPr>
        <p:txBody>
          <a:bodyPr wrap="square">
            <a:spAutoFit/>
          </a:bodyPr>
          <a:lstStyle/>
          <a:p>
            <a:pPr lvl="0">
              <a:defRPr/>
            </a:pPr>
            <a:r>
              <a:rPr lang="en-US" altLang="zh-TW" sz="5400" b="1" spc="50" dirty="0">
                <a:ln w="11430"/>
                <a:gradFill>
                  <a:gsLst>
                    <a:gs pos="25000">
                      <a:srgbClr val="009DD9">
                        <a:satMod val="155000"/>
                      </a:srgbClr>
                    </a:gs>
                    <a:gs pos="100000">
                      <a:srgbClr val="009DD9">
                        <a:shade val="45000"/>
                        <a:satMod val="165000"/>
                      </a:srgbClr>
                    </a:gs>
                  </a:gsLst>
                  <a:lin ang="5400000"/>
                </a:gradFill>
                <a:effectLst>
                  <a:outerShdw blurRad="76200" dist="50800" dir="5400000" algn="tl" rotWithShape="0">
                    <a:srgbClr val="000000">
                      <a:alpha val="65000"/>
                    </a:srgbClr>
                  </a:outerShdw>
                </a:effectLst>
              </a:rPr>
              <a:t>Reduce</a:t>
            </a:r>
          </a:p>
          <a:p>
            <a:pPr lvl="0">
              <a:defRPr/>
            </a:pPr>
            <a:r>
              <a:rPr lang="en-US" altLang="zh-TW" sz="5400" b="1" spc="50" dirty="0">
                <a:ln w="11430"/>
                <a:gradFill>
                  <a:gsLst>
                    <a:gs pos="25000">
                      <a:srgbClr val="009DD9">
                        <a:satMod val="155000"/>
                      </a:srgbClr>
                    </a:gs>
                    <a:gs pos="100000">
                      <a:srgbClr val="009DD9">
                        <a:shade val="45000"/>
                        <a:satMod val="165000"/>
                      </a:srgbClr>
                    </a:gs>
                  </a:gsLst>
                  <a:lin ang="5400000"/>
                </a:gradFill>
                <a:effectLst>
                  <a:outerShdw blurRad="76200" dist="50800" dir="5400000" algn="tl" rotWithShape="0">
                    <a:srgbClr val="000000">
                      <a:alpha val="65000"/>
                    </a:srgbClr>
                  </a:outerShdw>
                </a:effectLst>
              </a:rPr>
              <a:t>Reuse</a:t>
            </a:r>
          </a:p>
          <a:p>
            <a:pPr lvl="0">
              <a:defRPr/>
            </a:pPr>
            <a:r>
              <a:rPr lang="en-US" altLang="zh-TW" sz="5400" b="1" spc="50" dirty="0">
                <a:ln w="11430"/>
                <a:gradFill>
                  <a:gsLst>
                    <a:gs pos="25000">
                      <a:srgbClr val="009DD9">
                        <a:satMod val="155000"/>
                      </a:srgbClr>
                    </a:gs>
                    <a:gs pos="100000">
                      <a:srgbClr val="009DD9">
                        <a:shade val="45000"/>
                        <a:satMod val="165000"/>
                      </a:srgbClr>
                    </a:gs>
                  </a:gsLst>
                  <a:lin ang="5400000"/>
                </a:gradFill>
                <a:effectLst>
                  <a:outerShdw blurRad="76200" dist="50800" dir="5400000" algn="tl" rotWithShape="0">
                    <a:srgbClr val="000000">
                      <a:alpha val="65000"/>
                    </a:srgbClr>
                  </a:outerShdw>
                </a:effectLst>
              </a:rPr>
              <a:t>Recycle</a:t>
            </a:r>
          </a:p>
        </p:txBody>
      </p:sp>
    </p:spTree>
    <p:extLst>
      <p:ext uri="{BB962C8B-B14F-4D97-AF65-F5344CB8AC3E}">
        <p14:creationId xmlns:p14="http://schemas.microsoft.com/office/powerpoint/2010/main" val="316167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animEffect transition="in" filter="fade">
                                      <p:cBhvr>
                                        <p:cTn id="7" dur="2000"/>
                                        <p:tgtEl>
                                          <p:spTgt spid="1025"/>
                                        </p:tgtEl>
                                      </p:cBhvr>
                                    </p:animEffect>
                                    <p:anim calcmode="lin" valueType="num">
                                      <p:cBhvr>
                                        <p:cTn id="8" dur="2000" fill="hold"/>
                                        <p:tgtEl>
                                          <p:spTgt spid="1025"/>
                                        </p:tgtEl>
                                        <p:attrNameLst>
                                          <p:attrName>ppt_w</p:attrName>
                                        </p:attrNameLst>
                                      </p:cBhvr>
                                      <p:tavLst>
                                        <p:tav tm="0" fmla="#ppt_w*sin(2.5*pi*$)">
                                          <p:val>
                                            <p:fltVal val="0"/>
                                          </p:val>
                                        </p:tav>
                                        <p:tav tm="100000">
                                          <p:val>
                                            <p:fltVal val="1"/>
                                          </p:val>
                                        </p:tav>
                                      </p:tavLst>
                                    </p:anim>
                                    <p:anim calcmode="lin" valueType="num">
                                      <p:cBhvr>
                                        <p:cTn id="9" dur="2000" fill="hold"/>
                                        <p:tgtEl>
                                          <p:spTgt spid="102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71018" y="404664"/>
            <a:ext cx="8617470" cy="92333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altLang="zh-TW"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Reduce    </a:t>
            </a:r>
            <a:r>
              <a:rPr lang="zh-TW"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減少</a:t>
            </a:r>
          </a:p>
        </p:txBody>
      </p:sp>
      <p:sp>
        <p:nvSpPr>
          <p:cNvPr id="5" name="文字方塊 4"/>
          <p:cNvSpPr txBox="1"/>
          <p:nvPr/>
        </p:nvSpPr>
        <p:spPr>
          <a:xfrm>
            <a:off x="1524000" y="1328739"/>
            <a:ext cx="9144000" cy="707886"/>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zh-TW" altLang="en-US" sz="4000" b="1" dirty="0">
                <a:latin typeface="標楷體" pitchFamily="65" charset="-120"/>
                <a:ea typeface="標楷體" pitchFamily="65" charset="-120"/>
              </a:rPr>
              <a:t> 想喝飲料，你的選擇是</a:t>
            </a:r>
            <a:r>
              <a:rPr lang="en-US" altLang="zh-TW" sz="4000" b="1" dirty="0">
                <a:latin typeface="標楷體" pitchFamily="65" charset="-120"/>
                <a:ea typeface="標楷體" pitchFamily="65" charset="-120"/>
              </a:rPr>
              <a:t>……</a:t>
            </a:r>
          </a:p>
        </p:txBody>
      </p:sp>
      <p:pic>
        <p:nvPicPr>
          <p:cNvPr id="9" name="圖片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96895" y="2147144"/>
            <a:ext cx="7431417" cy="4710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四角星形 9"/>
          <p:cNvSpPr/>
          <p:nvPr/>
        </p:nvSpPr>
        <p:spPr>
          <a:xfrm>
            <a:off x="2551907" y="1439257"/>
            <a:ext cx="649287" cy="503238"/>
          </a:xfrm>
          <a:prstGeom prst="star4">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11" name="圖片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83242" y="2924178"/>
            <a:ext cx="3441533" cy="330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98170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3723860"/>
            <a:ext cx="4560710" cy="313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1220527" y="1"/>
            <a:ext cx="9102915" cy="923330"/>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可以從購物時的選擇開始</a:t>
            </a:r>
            <a:r>
              <a:rPr lang="en-US" altLang="zh-TW"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p>
        </p:txBody>
      </p:sp>
      <p:pic>
        <p:nvPicPr>
          <p:cNvPr id="9" name="圖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8357" y="923328"/>
            <a:ext cx="4109154" cy="2863529"/>
          </a:xfrm>
          <a:prstGeom prst="rect">
            <a:avLst/>
          </a:prstGeom>
        </p:spPr>
      </p:pic>
      <p:pic>
        <p:nvPicPr>
          <p:cNvPr id="7" name="圖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1" y="923331"/>
            <a:ext cx="2273722" cy="2863529"/>
          </a:xfrm>
          <a:prstGeom prst="rect">
            <a:avLst/>
          </a:prstGeom>
        </p:spPr>
      </p:pic>
      <p:pic>
        <p:nvPicPr>
          <p:cNvPr id="3" name="圖片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84711" y="3786859"/>
            <a:ext cx="4238734" cy="3071139"/>
          </a:xfrm>
          <a:prstGeom prst="rect">
            <a:avLst/>
          </a:prstGeom>
        </p:spPr>
      </p:pic>
      <p:pic>
        <p:nvPicPr>
          <p:cNvPr id="10" name="圖片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54426" y="868060"/>
            <a:ext cx="4240720" cy="2863529"/>
          </a:xfrm>
          <a:prstGeom prst="rect">
            <a:avLst/>
          </a:prstGeom>
        </p:spPr>
      </p:pic>
    </p:spTree>
    <p:extLst>
      <p:ext uri="{BB962C8B-B14F-4D97-AF65-F5344CB8AC3E}">
        <p14:creationId xmlns:p14="http://schemas.microsoft.com/office/powerpoint/2010/main" val="1896133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95324" y="0"/>
            <a:ext cx="5311326"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altLang="zh-TW"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Reuse  </a:t>
            </a:r>
            <a:r>
              <a:rPr lang="zh-TW"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重複使用</a:t>
            </a:r>
          </a:p>
        </p:txBody>
      </p:sp>
      <p:pic>
        <p:nvPicPr>
          <p:cNvPr id="14" name="圖片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34502" y="1924090"/>
            <a:ext cx="4471849" cy="328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圖片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34502" y="4200939"/>
            <a:ext cx="4707524" cy="265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字方塊 15"/>
          <p:cNvSpPr txBox="1"/>
          <p:nvPr/>
        </p:nvSpPr>
        <p:spPr>
          <a:xfrm>
            <a:off x="1470026" y="1018580"/>
            <a:ext cx="9144000" cy="707886"/>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zh-TW" altLang="en-US" sz="4000" b="1" dirty="0">
                <a:latin typeface="標楷體" pitchFamily="65" charset="-120"/>
                <a:ea typeface="標楷體" pitchFamily="65" charset="-120"/>
              </a:rPr>
              <a:t> 要用餐時，你的選擇是</a:t>
            </a:r>
            <a:r>
              <a:rPr lang="en-US" altLang="zh-TW" sz="4000" b="1" dirty="0">
                <a:latin typeface="標楷體" pitchFamily="65" charset="-120"/>
                <a:ea typeface="標楷體" pitchFamily="65" charset="-120"/>
              </a:rPr>
              <a:t>……</a:t>
            </a:r>
          </a:p>
        </p:txBody>
      </p:sp>
      <p:pic>
        <p:nvPicPr>
          <p:cNvPr id="10" name="圖片 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41875" y="1924090"/>
            <a:ext cx="4652676" cy="4933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圖片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94221" y="2937801"/>
            <a:ext cx="2856446" cy="2591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61896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圖片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68556" y="1285875"/>
            <a:ext cx="3988904" cy="2857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p:cNvSpPr/>
          <p:nvPr/>
        </p:nvSpPr>
        <p:spPr>
          <a:xfrm>
            <a:off x="1351722" y="133780"/>
            <a:ext cx="10005391" cy="923330"/>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TW"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可以從不使用一次性餐具開始</a:t>
            </a:r>
            <a:r>
              <a:rPr lang="en-US" altLang="zh-TW"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p>
        </p:txBody>
      </p:sp>
      <p:pic>
        <p:nvPicPr>
          <p:cNvPr id="2" name="圖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57460" y="1285874"/>
            <a:ext cx="5216939" cy="5469466"/>
          </a:xfrm>
          <a:prstGeom prst="rect">
            <a:avLst/>
          </a:prstGeom>
        </p:spPr>
      </p:pic>
      <p:pic>
        <p:nvPicPr>
          <p:cNvPr id="3" name="圖片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78617" y="4020607"/>
            <a:ext cx="4103265" cy="2731911"/>
          </a:xfrm>
          <a:prstGeom prst="rect">
            <a:avLst/>
          </a:prstGeom>
        </p:spPr>
      </p:pic>
    </p:spTree>
    <p:extLst>
      <p:ext uri="{BB962C8B-B14F-4D97-AF65-F5344CB8AC3E}">
        <p14:creationId xmlns:p14="http://schemas.microsoft.com/office/powerpoint/2010/main" val="36011635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791744" y="116632"/>
            <a:ext cx="4320480" cy="92333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n-US" altLang="zh-TW"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Recycle  </a:t>
            </a:r>
            <a:r>
              <a:rPr lang="zh-TW" alt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回收</a:t>
            </a:r>
          </a:p>
        </p:txBody>
      </p:sp>
      <p:sp>
        <p:nvSpPr>
          <p:cNvPr id="3" name="文字方塊 2"/>
          <p:cNvSpPr txBox="1"/>
          <p:nvPr/>
        </p:nvSpPr>
        <p:spPr>
          <a:xfrm>
            <a:off x="1524000" y="1066800"/>
            <a:ext cx="9144000" cy="1015663"/>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zh-TW" altLang="en-US" sz="3200" b="1" dirty="0">
                <a:latin typeface="標楷體" pitchFamily="65" charset="-120"/>
                <a:ea typeface="標楷體" pitchFamily="65" charset="-120"/>
              </a:rPr>
              <a:t>當沒辦法不用塑膠品時</a:t>
            </a:r>
            <a:r>
              <a:rPr lang="en-US" altLang="zh-TW" sz="3200" b="1" dirty="0">
                <a:latin typeface="標楷體" pitchFamily="65" charset="-120"/>
                <a:ea typeface="標楷體" pitchFamily="65" charset="-120"/>
              </a:rPr>
              <a:t>……</a:t>
            </a:r>
            <a:r>
              <a:rPr lang="zh-TW" altLang="en-US" sz="3200" b="1" dirty="0">
                <a:latin typeface="標楷體" pitchFamily="65" charset="-120"/>
                <a:ea typeface="標楷體" pitchFamily="65" charset="-120"/>
              </a:rPr>
              <a:t>記得做好資源回收喔</a:t>
            </a:r>
            <a:r>
              <a:rPr lang="en-US" altLang="zh-TW" sz="2800" b="1" dirty="0">
                <a:latin typeface="標楷體" pitchFamily="65" charset="-120"/>
                <a:ea typeface="標楷體" pitchFamily="65" charset="-120"/>
              </a:rPr>
              <a:t>!</a:t>
            </a:r>
          </a:p>
          <a:p>
            <a:pPr algn="ctr">
              <a:defRPr/>
            </a:pPr>
            <a:r>
              <a:rPr lang="zh-TW" altLang="en-US" sz="2800" b="1" dirty="0">
                <a:solidFill>
                  <a:srgbClr val="C00000"/>
                </a:solidFill>
                <a:latin typeface="標楷體" pitchFamily="65" charset="-120"/>
                <a:ea typeface="標楷體" pitchFamily="65" charset="-120"/>
              </a:rPr>
              <a:t>優先購買紙包裝品</a:t>
            </a:r>
          </a:p>
        </p:txBody>
      </p:sp>
      <p:pic>
        <p:nvPicPr>
          <p:cNvPr id="5" name="圖片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03764" y="2055813"/>
            <a:ext cx="5845175" cy="477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圖片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41464" y="2205038"/>
            <a:ext cx="6084887" cy="465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圖片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2082801"/>
            <a:ext cx="9144000" cy="477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75220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561069" y="1694468"/>
            <a:ext cx="8846026"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標楷體" panose="03000509000000000000" pitchFamily="65" charset="-120"/>
                <a:ea typeface="標楷體" panose="03000509000000000000" pitchFamily="65" charset="-120"/>
                <a:cs typeface="新細明體" pitchFamily="18" charset="-120"/>
              </a:rPr>
              <a:t>減塑生活第一步</a:t>
            </a:r>
            <a:r>
              <a:rPr kumimoji="1" lang="zh-TW" altLang="en-US"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標楷體" panose="03000509000000000000" pitchFamily="65" charset="-120"/>
                <a:ea typeface="標楷體" panose="03000509000000000000" pitchFamily="65" charset="-120"/>
                <a:cs typeface="新細明體" pitchFamily="18" charset="-120"/>
                <a:hlinkClick r:id="rId3"/>
              </a:rPr>
              <a:t>我</a:t>
            </a:r>
            <a:r>
              <a:rPr kumimoji="1" lang="zh-TW" altLang="en-US" sz="9600" b="1" dirty="0">
                <a:solidFill>
                  <a:srgbClr val="C0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hlinkClick r:id="rId3"/>
              </a:rPr>
              <a:t>可以怎麼做</a:t>
            </a:r>
            <a:r>
              <a:rPr kumimoji="1" lang="en-US" altLang="zh-TW"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標楷體" panose="03000509000000000000" pitchFamily="65" charset="-120"/>
                <a:ea typeface="標楷體" panose="03000509000000000000" pitchFamily="65" charset="-120"/>
                <a:cs typeface="新細明體" pitchFamily="18" charset="-120"/>
                <a:hlinkClick r:id="rId3"/>
              </a:rPr>
              <a:t>?</a:t>
            </a:r>
            <a:endParaRPr kumimoji="1" lang="zh-TW" altLang="en-US" sz="9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1159925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animEffect transition="in" filter="wheel(1)">
                                      <p:cBhvr>
                                        <p:cTn id="7" dur="2000"/>
                                        <p:tgtEl>
                                          <p:spTgt spid="10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流線">
  <a:themeElements>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宣紙">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線">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otalTime>882</TotalTime>
  <Words>1136</Words>
  <Application>Microsoft Office PowerPoint</Application>
  <PresentationFormat>寬螢幕</PresentationFormat>
  <Paragraphs>75</Paragraphs>
  <Slides>24</Slides>
  <Notes>21</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24</vt:i4>
      </vt:variant>
    </vt:vector>
  </HeadingPairs>
  <TitlesOfParts>
    <vt:vector size="33" baseType="lpstr">
      <vt:lpstr>新細明體</vt:lpstr>
      <vt:lpstr>標楷體</vt:lpstr>
      <vt:lpstr>Arial</vt:lpstr>
      <vt:lpstr>Calibri</vt:lpstr>
      <vt:lpstr>Cambria Math</vt:lpstr>
      <vt:lpstr>Constantia</vt:lpstr>
      <vt:lpstr>Verdana</vt:lpstr>
      <vt:lpstr>Wingdings 2</vt:lpstr>
      <vt:lpstr>流線</vt:lpstr>
      <vt:lpstr>PowerPoint 簡報</vt:lpstr>
      <vt:lpstr>PowerPoint 簡報</vt:lpstr>
      <vt:lpstr>PowerPoint 簡報</vt:lpstr>
      <vt:lpstr>PowerPoint 簡報</vt:lpstr>
      <vt:lpstr>PowerPoint 簡報</vt:lpstr>
      <vt:lpstr>PowerPoint 簡報</vt:lpstr>
      <vt:lpstr>  但是它……</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陳玉鳳</dc:creator>
  <cp:lastModifiedBy>micos</cp:lastModifiedBy>
  <cp:revision>99</cp:revision>
  <dcterms:created xsi:type="dcterms:W3CDTF">2016-09-17T10:28:07Z</dcterms:created>
  <dcterms:modified xsi:type="dcterms:W3CDTF">2016-10-10T15:23:11Z</dcterms:modified>
</cp:coreProperties>
</file>